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653" r:id="rId5"/>
    <p:sldId id="654" r:id="rId6"/>
    <p:sldId id="428" r:id="rId7"/>
    <p:sldId id="269" r:id="rId8"/>
    <p:sldId id="297" r:id="rId9"/>
    <p:sldId id="264" r:id="rId10"/>
    <p:sldId id="704" r:id="rId11"/>
    <p:sldId id="705" r:id="rId12"/>
    <p:sldId id="707" r:id="rId13"/>
    <p:sldId id="703" r:id="rId14"/>
    <p:sldId id="708" r:id="rId15"/>
    <p:sldId id="687" r:id="rId16"/>
    <p:sldId id="706" r:id="rId17"/>
    <p:sldId id="702" r:id="rId18"/>
    <p:sldId id="710" r:id="rId19"/>
    <p:sldId id="692" r:id="rId20"/>
    <p:sldId id="689" r:id="rId21"/>
    <p:sldId id="688" r:id="rId22"/>
    <p:sldId id="690" r:id="rId23"/>
    <p:sldId id="691" r:id="rId24"/>
    <p:sldId id="263" r:id="rId25"/>
    <p:sldId id="260" r:id="rId26"/>
    <p:sldId id="694" r:id="rId27"/>
    <p:sldId id="696" r:id="rId28"/>
    <p:sldId id="697" r:id="rId29"/>
    <p:sldId id="701" r:id="rId30"/>
    <p:sldId id="698" r:id="rId31"/>
    <p:sldId id="261" r:id="rId32"/>
    <p:sldId id="709" r:id="rId33"/>
    <p:sldId id="298" r:id="rId34"/>
    <p:sldId id="699" r:id="rId35"/>
    <p:sldId id="686" r:id="rId36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D220D-6D2E-AE4B-B18F-42AA08E3FD5E}" v="19" dt="2024-04-26T05:39:42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-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8DB6BF-7C8A-4009-92AF-68CD0C0CFD9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BF3953-A8B0-4EE2-8798-9AA1614953FE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Base</a:t>
          </a:r>
          <a:endParaRPr lang="en-US"/>
        </a:p>
      </dgm:t>
    </dgm:pt>
    <dgm:pt modelId="{127FA9E8-581C-46B4-97F2-BC80D90842CE}" type="parTrans" cxnId="{29A29ECB-E2D9-47DE-8FC0-C21DE1B1845B}">
      <dgm:prSet/>
      <dgm:spPr/>
      <dgm:t>
        <a:bodyPr/>
        <a:lstStyle/>
        <a:p>
          <a:endParaRPr lang="en-US"/>
        </a:p>
      </dgm:t>
    </dgm:pt>
    <dgm:pt modelId="{E2352356-E108-465D-AC46-B94E1DB05702}" type="sibTrans" cxnId="{29A29ECB-E2D9-47DE-8FC0-C21DE1B1845B}">
      <dgm:prSet/>
      <dgm:spPr/>
      <dgm:t>
        <a:bodyPr/>
        <a:lstStyle/>
        <a:p>
          <a:endParaRPr lang="en-US"/>
        </a:p>
      </dgm:t>
    </dgm:pt>
    <dgm:pt modelId="{E0ED969A-B78C-4DDB-9DCF-CD0D75DC9E93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Text auto complete</a:t>
          </a:r>
          <a:endParaRPr lang="en-US"/>
        </a:p>
      </dgm:t>
    </dgm:pt>
    <dgm:pt modelId="{3105EBB8-BDB4-4B56-B4BA-BFC519A0CFEC}" type="parTrans" cxnId="{2C274275-1C28-45E0-A954-BB0E1DB0EB1C}">
      <dgm:prSet/>
      <dgm:spPr/>
      <dgm:t>
        <a:bodyPr/>
        <a:lstStyle/>
        <a:p>
          <a:endParaRPr lang="en-US"/>
        </a:p>
      </dgm:t>
    </dgm:pt>
    <dgm:pt modelId="{FABCD501-7392-4656-9EF7-78C1881816DC}" type="sibTrans" cxnId="{2C274275-1C28-45E0-A954-BB0E1DB0EB1C}">
      <dgm:prSet/>
      <dgm:spPr/>
      <dgm:t>
        <a:bodyPr/>
        <a:lstStyle/>
        <a:p>
          <a:endParaRPr lang="en-US"/>
        </a:p>
      </dgm:t>
    </dgm:pt>
    <dgm:pt modelId="{D544A047-EE54-4021-B65B-C0764964F3B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Self supervised (</a:t>
          </a:r>
          <a:r>
            <a:rPr lang="en-US">
              <a:solidFill>
                <a:srgbClr val="000000"/>
              </a:solidFill>
            </a:rPr>
            <a:t>Scraped data</a:t>
          </a:r>
          <a:r>
            <a:rPr lang="en-US">
              <a:solidFill>
                <a:srgbClr val="000000"/>
              </a:solidFill>
              <a:latin typeface="Aptos Display" panose="02110004020202020204"/>
            </a:rPr>
            <a:t>)</a:t>
          </a:r>
          <a:endParaRPr lang="en-US">
            <a:solidFill>
              <a:srgbClr val="000000"/>
            </a:solidFill>
          </a:endParaRPr>
        </a:p>
      </dgm:t>
    </dgm:pt>
    <dgm:pt modelId="{3A0F247F-8C4F-4078-A529-9F31599043D4}" type="parTrans" cxnId="{7ED71E24-3E3D-4B77-984A-ABB10107A703}">
      <dgm:prSet/>
      <dgm:spPr/>
      <dgm:t>
        <a:bodyPr/>
        <a:lstStyle/>
        <a:p>
          <a:endParaRPr lang="en-US"/>
        </a:p>
      </dgm:t>
    </dgm:pt>
    <dgm:pt modelId="{16675537-5050-4A83-8743-0A71A6F84AF2}" type="sibTrans" cxnId="{7ED71E24-3E3D-4B77-984A-ABB10107A703}">
      <dgm:prSet/>
      <dgm:spPr/>
      <dgm:t>
        <a:bodyPr/>
        <a:lstStyle/>
        <a:p>
          <a:endParaRPr lang="en-US"/>
        </a:p>
      </dgm:t>
    </dgm:pt>
    <dgm:pt modelId="{80DD890A-4DB6-4F71-8F50-156B714064C1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Supervised</a:t>
          </a:r>
          <a:endParaRPr lang="en-US"/>
        </a:p>
      </dgm:t>
    </dgm:pt>
    <dgm:pt modelId="{F02FF6F2-618F-4F54-9F0E-C9E0B64CC421}" type="parTrans" cxnId="{E15E27B9-A5DE-4122-BDF0-77A7A3068AA5}">
      <dgm:prSet/>
      <dgm:spPr/>
      <dgm:t>
        <a:bodyPr/>
        <a:lstStyle/>
        <a:p>
          <a:endParaRPr lang="en-US"/>
        </a:p>
      </dgm:t>
    </dgm:pt>
    <dgm:pt modelId="{C603F6ED-71BF-4ABB-99BC-218F91409E00}" type="sibTrans" cxnId="{E15E27B9-A5DE-4122-BDF0-77A7A3068AA5}">
      <dgm:prSet/>
      <dgm:spPr/>
      <dgm:t>
        <a:bodyPr/>
        <a:lstStyle/>
        <a:p>
          <a:endParaRPr lang="en-US"/>
        </a:p>
      </dgm:t>
    </dgm:pt>
    <dgm:pt modelId="{6224A11C-113D-4813-B22A-FE5520069D99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Learn a task </a:t>
          </a:r>
        </a:p>
      </dgm:t>
    </dgm:pt>
    <dgm:pt modelId="{CF9A514E-A05A-4E15-9CD9-BA75CD8222BC}" type="parTrans" cxnId="{D7D537AC-0796-40CD-AD8A-2885CC527BA1}">
      <dgm:prSet/>
      <dgm:spPr/>
      <dgm:t>
        <a:bodyPr/>
        <a:lstStyle/>
        <a:p>
          <a:endParaRPr lang="en-US"/>
        </a:p>
      </dgm:t>
    </dgm:pt>
    <dgm:pt modelId="{2ADBC91C-7B2B-41D6-B13D-88C31B015BB0}" type="sibTrans" cxnId="{D7D537AC-0796-40CD-AD8A-2885CC527BA1}">
      <dgm:prSet/>
      <dgm:spPr/>
      <dgm:t>
        <a:bodyPr/>
        <a:lstStyle/>
        <a:p>
          <a:endParaRPr lang="en-US"/>
        </a:p>
      </dgm:t>
    </dgm:pt>
    <dgm:pt modelId="{26B4BECF-CE4B-4B84-A741-0A1093F8B24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Supervised </a:t>
          </a:r>
          <a:endParaRPr lang="en-US"/>
        </a:p>
      </dgm:t>
    </dgm:pt>
    <dgm:pt modelId="{4C8956CD-9031-455E-8BDA-1D0D19A15045}" type="parTrans" cxnId="{925AF748-90C4-43C3-BD93-A679E86063AD}">
      <dgm:prSet/>
      <dgm:spPr/>
      <dgm:t>
        <a:bodyPr/>
        <a:lstStyle/>
        <a:p>
          <a:endParaRPr lang="en-US"/>
        </a:p>
      </dgm:t>
    </dgm:pt>
    <dgm:pt modelId="{E1812789-8694-4AFE-8BA4-75309461A3CC}" type="sibTrans" cxnId="{925AF748-90C4-43C3-BD93-A679E86063AD}">
      <dgm:prSet/>
      <dgm:spPr/>
      <dgm:t>
        <a:bodyPr/>
        <a:lstStyle/>
        <a:p>
          <a:endParaRPr lang="en-US"/>
        </a:p>
      </dgm:t>
    </dgm:pt>
    <dgm:pt modelId="{369F83C3-D991-4389-B48D-2609FAE10B30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RLHF</a:t>
          </a:r>
          <a:endParaRPr lang="en-US"/>
        </a:p>
      </dgm:t>
    </dgm:pt>
    <dgm:pt modelId="{92CF2934-C422-447F-A983-290D45D43783}" type="parTrans" cxnId="{16B863C9-ED3F-457F-8136-3F284DC7BEB4}">
      <dgm:prSet/>
      <dgm:spPr/>
      <dgm:t>
        <a:bodyPr/>
        <a:lstStyle/>
        <a:p>
          <a:endParaRPr lang="en-US"/>
        </a:p>
      </dgm:t>
    </dgm:pt>
    <dgm:pt modelId="{37DB5232-79F3-4DE6-9D15-2177795AD961}" type="sibTrans" cxnId="{16B863C9-ED3F-457F-8136-3F284DC7BEB4}">
      <dgm:prSet/>
      <dgm:spPr/>
      <dgm:t>
        <a:bodyPr/>
        <a:lstStyle/>
        <a:p>
          <a:endParaRPr lang="en-US"/>
        </a:p>
      </dgm:t>
    </dgm:pt>
    <dgm:pt modelId="{95614D61-BA6D-4C10-B497-A8CB316A72E7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Humans create good and bad outputs</a:t>
          </a:r>
          <a:endParaRPr lang="en-US"/>
        </a:p>
      </dgm:t>
    </dgm:pt>
    <dgm:pt modelId="{F2EE2561-63C4-45D0-AD25-ADC101B4AABF}" type="parTrans" cxnId="{F785D371-2137-45D1-84DD-92631293401E}">
      <dgm:prSet/>
      <dgm:spPr/>
      <dgm:t>
        <a:bodyPr/>
        <a:lstStyle/>
        <a:p>
          <a:endParaRPr lang="en-US"/>
        </a:p>
      </dgm:t>
    </dgm:pt>
    <dgm:pt modelId="{C8746C24-4247-4EC5-8B93-AD8BD0F5EE42}" type="sibTrans" cxnId="{F785D371-2137-45D1-84DD-92631293401E}">
      <dgm:prSet/>
      <dgm:spPr/>
      <dgm:t>
        <a:bodyPr/>
        <a:lstStyle/>
        <a:p>
          <a:endParaRPr lang="en-US"/>
        </a:p>
      </dgm:t>
    </dgm:pt>
    <dgm:pt modelId="{79311370-CF8A-4C4B-A8FC-071C56FFE7C5}">
      <dgm:prSet phldrT="[Text]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RL can be unstable</a:t>
          </a:r>
          <a:endParaRPr lang="en-US"/>
        </a:p>
      </dgm:t>
    </dgm:pt>
    <dgm:pt modelId="{24F2DDFF-BB53-4216-9A6C-39C920F1AE30}" type="parTrans" cxnId="{E8EE6164-09BA-459C-B993-9D9BEACDD584}">
      <dgm:prSet/>
      <dgm:spPr/>
      <dgm:t>
        <a:bodyPr/>
        <a:lstStyle/>
        <a:p>
          <a:endParaRPr lang="en-US"/>
        </a:p>
      </dgm:t>
    </dgm:pt>
    <dgm:pt modelId="{0FEC693E-FA2E-4153-A818-2E9DA184479D}" type="sibTrans" cxnId="{E8EE6164-09BA-459C-B993-9D9BEACDD584}">
      <dgm:prSet/>
      <dgm:spPr/>
      <dgm:t>
        <a:bodyPr/>
        <a:lstStyle/>
        <a:p>
          <a:endParaRPr lang="en-US"/>
        </a:p>
      </dgm:t>
    </dgm:pt>
    <dgm:pt modelId="{D18B7333-4FD8-4375-9160-DE98DAF6C97D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Compute intense</a:t>
          </a:r>
        </a:p>
      </dgm:t>
    </dgm:pt>
    <dgm:pt modelId="{DE8045FF-8E3F-4A5C-ADB4-493555790311}" type="parTrans" cxnId="{FD18D337-D663-4859-9322-0F7FD868F807}">
      <dgm:prSet/>
      <dgm:spPr/>
    </dgm:pt>
    <dgm:pt modelId="{4A35ACF6-EE31-4668-8919-D6AC8BDD6FAD}" type="sibTrans" cxnId="{FD18D337-D663-4859-9322-0F7FD868F807}">
      <dgm:prSet/>
      <dgm:spPr/>
    </dgm:pt>
    <dgm:pt modelId="{C8F0C0FF-7079-4284-A387-11655844D2DF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E.g. Question/Answer, or translate</a:t>
          </a:r>
          <a:endParaRPr lang="en-US"/>
        </a:p>
      </dgm:t>
    </dgm:pt>
    <dgm:pt modelId="{27C9990B-4375-4893-A42E-2958F0CF53A0}" type="parTrans" cxnId="{3A9E76A4-35FA-4522-8F3A-A6BE95CB6C89}">
      <dgm:prSet/>
      <dgm:spPr/>
    </dgm:pt>
    <dgm:pt modelId="{EEE285CF-4E52-4836-BF3B-075889FA3550}" type="sibTrans" cxnId="{3A9E76A4-35FA-4522-8F3A-A6BE95CB6C89}">
      <dgm:prSet/>
      <dgm:spPr/>
    </dgm:pt>
    <dgm:pt modelId="{4CC95EE0-B087-4DAB-AC87-04B9F3D3690F}" type="pres">
      <dgm:prSet presAssocID="{E28DB6BF-7C8A-4009-92AF-68CD0C0CFD99}" presName="linearFlow" presStyleCnt="0">
        <dgm:presLayoutVars>
          <dgm:dir/>
          <dgm:animLvl val="lvl"/>
          <dgm:resizeHandles val="exact"/>
        </dgm:presLayoutVars>
      </dgm:prSet>
      <dgm:spPr/>
    </dgm:pt>
    <dgm:pt modelId="{84EB82E7-66FC-47CB-907F-92C2431E4BC0}" type="pres">
      <dgm:prSet presAssocID="{4ABF3953-A8B0-4EE2-8798-9AA1614953FE}" presName="composite" presStyleCnt="0"/>
      <dgm:spPr/>
    </dgm:pt>
    <dgm:pt modelId="{5954E4FB-D153-4E57-94F9-520B1D2DB8FE}" type="pres">
      <dgm:prSet presAssocID="{4ABF3953-A8B0-4EE2-8798-9AA1614953F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F01D04E-4708-4016-88C2-3CDD93020FAA}" type="pres">
      <dgm:prSet presAssocID="{4ABF3953-A8B0-4EE2-8798-9AA1614953FE}" presName="descendantText" presStyleLbl="alignAcc1" presStyleIdx="0" presStyleCnt="3">
        <dgm:presLayoutVars>
          <dgm:bulletEnabled val="1"/>
        </dgm:presLayoutVars>
      </dgm:prSet>
      <dgm:spPr/>
    </dgm:pt>
    <dgm:pt modelId="{972B6154-5630-4A4F-B46F-5D6BD17F4672}" type="pres">
      <dgm:prSet presAssocID="{E2352356-E108-465D-AC46-B94E1DB05702}" presName="sp" presStyleCnt="0"/>
      <dgm:spPr/>
    </dgm:pt>
    <dgm:pt modelId="{D3618395-BDAE-4B0D-9088-80FB23F4789E}" type="pres">
      <dgm:prSet presAssocID="{80DD890A-4DB6-4F71-8F50-156B714064C1}" presName="composite" presStyleCnt="0"/>
      <dgm:spPr/>
    </dgm:pt>
    <dgm:pt modelId="{36D4C144-095E-4465-9B0E-3828D5093634}" type="pres">
      <dgm:prSet presAssocID="{80DD890A-4DB6-4F71-8F50-156B714064C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C94594-78AA-4E5B-B31C-235BA8F60754}" type="pres">
      <dgm:prSet presAssocID="{80DD890A-4DB6-4F71-8F50-156B714064C1}" presName="descendantText" presStyleLbl="alignAcc1" presStyleIdx="1" presStyleCnt="3">
        <dgm:presLayoutVars>
          <dgm:bulletEnabled val="1"/>
        </dgm:presLayoutVars>
      </dgm:prSet>
      <dgm:spPr/>
    </dgm:pt>
    <dgm:pt modelId="{C78553D8-8D34-4436-A867-A20EBAE7CF5E}" type="pres">
      <dgm:prSet presAssocID="{C603F6ED-71BF-4ABB-99BC-218F91409E00}" presName="sp" presStyleCnt="0"/>
      <dgm:spPr/>
    </dgm:pt>
    <dgm:pt modelId="{14962D3E-F617-4A0B-AC75-B49252EBBEE0}" type="pres">
      <dgm:prSet presAssocID="{369F83C3-D991-4389-B48D-2609FAE10B30}" presName="composite" presStyleCnt="0"/>
      <dgm:spPr/>
    </dgm:pt>
    <dgm:pt modelId="{BF6D1D2C-FA15-4B40-BE16-D8A470DC2316}" type="pres">
      <dgm:prSet presAssocID="{369F83C3-D991-4389-B48D-2609FAE10B3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54629E-CADD-442D-A06A-C5697D1959A7}" type="pres">
      <dgm:prSet presAssocID="{369F83C3-D991-4389-B48D-2609FAE10B3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ED71E24-3E3D-4B77-984A-ABB10107A703}" srcId="{4ABF3953-A8B0-4EE2-8798-9AA1614953FE}" destId="{D544A047-EE54-4021-B65B-C0764964F3B5}" srcOrd="1" destOrd="0" parTransId="{3A0F247F-8C4F-4078-A529-9F31599043D4}" sibTransId="{16675537-5050-4A83-8743-0A71A6F84AF2}"/>
    <dgm:cxn modelId="{511B3526-DAB9-43D7-90D0-6DD1BC92C0DD}" type="presOf" srcId="{D544A047-EE54-4021-B65B-C0764964F3B5}" destId="{FF01D04E-4708-4016-88C2-3CDD93020FAA}" srcOrd="0" destOrd="1" presId="urn:microsoft.com/office/officeart/2005/8/layout/chevron2"/>
    <dgm:cxn modelId="{FD18D337-D663-4859-9322-0F7FD868F807}" srcId="{4ABF3953-A8B0-4EE2-8798-9AA1614953FE}" destId="{D18B7333-4FD8-4375-9160-DE98DAF6C97D}" srcOrd="2" destOrd="0" parTransId="{DE8045FF-8E3F-4A5C-ADB4-493555790311}" sibTransId="{4A35ACF6-EE31-4668-8919-D6AC8BDD6FAD}"/>
    <dgm:cxn modelId="{1772973D-9F09-48D2-B1D9-3DEF8699B15B}" type="presOf" srcId="{79311370-CF8A-4C4B-A8FC-071C56FFE7C5}" destId="{5554629E-CADD-442D-A06A-C5697D1959A7}" srcOrd="0" destOrd="1" presId="urn:microsoft.com/office/officeart/2005/8/layout/chevron2"/>
    <dgm:cxn modelId="{7C16223F-EA47-42AC-BB77-4D357090AF9A}" type="presOf" srcId="{369F83C3-D991-4389-B48D-2609FAE10B30}" destId="{BF6D1D2C-FA15-4B40-BE16-D8A470DC2316}" srcOrd="0" destOrd="0" presId="urn:microsoft.com/office/officeart/2005/8/layout/chevron2"/>
    <dgm:cxn modelId="{925AF748-90C4-43C3-BD93-A679E86063AD}" srcId="{80DD890A-4DB6-4F71-8F50-156B714064C1}" destId="{26B4BECF-CE4B-4B84-A741-0A1093F8B245}" srcOrd="2" destOrd="0" parTransId="{4C8956CD-9031-455E-8BDA-1D0D19A15045}" sibTransId="{E1812789-8694-4AFE-8BA4-75309461A3CC}"/>
    <dgm:cxn modelId="{28D90B4D-0B44-4379-8B5A-6F65F3F7F29E}" type="presOf" srcId="{E0ED969A-B78C-4DDB-9DCF-CD0D75DC9E93}" destId="{FF01D04E-4708-4016-88C2-3CDD93020FAA}" srcOrd="0" destOrd="0" presId="urn:microsoft.com/office/officeart/2005/8/layout/chevron2"/>
    <dgm:cxn modelId="{BDA9AB5F-D32D-4A66-98F7-9798FDC9733D}" type="presOf" srcId="{26B4BECF-CE4B-4B84-A741-0A1093F8B245}" destId="{39C94594-78AA-4E5B-B31C-235BA8F60754}" srcOrd="0" destOrd="2" presId="urn:microsoft.com/office/officeart/2005/8/layout/chevron2"/>
    <dgm:cxn modelId="{DA06EA5F-CB7C-403B-827F-3E70FA04B534}" type="presOf" srcId="{95614D61-BA6D-4C10-B497-A8CB316A72E7}" destId="{5554629E-CADD-442D-A06A-C5697D1959A7}" srcOrd="0" destOrd="0" presId="urn:microsoft.com/office/officeart/2005/8/layout/chevron2"/>
    <dgm:cxn modelId="{E8EE6164-09BA-459C-B993-9D9BEACDD584}" srcId="{369F83C3-D991-4389-B48D-2609FAE10B30}" destId="{79311370-CF8A-4C4B-A8FC-071C56FFE7C5}" srcOrd="1" destOrd="0" parTransId="{24F2DDFF-BB53-4216-9A6C-39C920F1AE30}" sibTransId="{0FEC693E-FA2E-4153-A818-2E9DA184479D}"/>
    <dgm:cxn modelId="{106AC870-609A-4583-9407-573C652F5426}" type="presOf" srcId="{C8F0C0FF-7079-4284-A387-11655844D2DF}" destId="{39C94594-78AA-4E5B-B31C-235BA8F60754}" srcOrd="0" destOrd="1" presId="urn:microsoft.com/office/officeart/2005/8/layout/chevron2"/>
    <dgm:cxn modelId="{F785D371-2137-45D1-84DD-92631293401E}" srcId="{369F83C3-D991-4389-B48D-2609FAE10B30}" destId="{95614D61-BA6D-4C10-B497-A8CB316A72E7}" srcOrd="0" destOrd="0" parTransId="{F2EE2561-63C4-45D0-AD25-ADC101B4AABF}" sibTransId="{C8746C24-4247-4EC5-8B93-AD8BD0F5EE42}"/>
    <dgm:cxn modelId="{8F2A5474-3D8D-41F6-BF01-F56731E933FA}" type="presOf" srcId="{80DD890A-4DB6-4F71-8F50-156B714064C1}" destId="{36D4C144-095E-4465-9B0E-3828D5093634}" srcOrd="0" destOrd="0" presId="urn:microsoft.com/office/officeart/2005/8/layout/chevron2"/>
    <dgm:cxn modelId="{2C274275-1C28-45E0-A954-BB0E1DB0EB1C}" srcId="{4ABF3953-A8B0-4EE2-8798-9AA1614953FE}" destId="{E0ED969A-B78C-4DDB-9DCF-CD0D75DC9E93}" srcOrd="0" destOrd="0" parTransId="{3105EBB8-BDB4-4B56-B4BA-BFC519A0CFEC}" sibTransId="{FABCD501-7392-4656-9EF7-78C1881816DC}"/>
    <dgm:cxn modelId="{B570749E-EFED-4001-9D41-CE7FF6491943}" type="presOf" srcId="{4ABF3953-A8B0-4EE2-8798-9AA1614953FE}" destId="{5954E4FB-D153-4E57-94F9-520B1D2DB8FE}" srcOrd="0" destOrd="0" presId="urn:microsoft.com/office/officeart/2005/8/layout/chevron2"/>
    <dgm:cxn modelId="{3A9E76A4-35FA-4522-8F3A-A6BE95CB6C89}" srcId="{80DD890A-4DB6-4F71-8F50-156B714064C1}" destId="{C8F0C0FF-7079-4284-A387-11655844D2DF}" srcOrd="1" destOrd="0" parTransId="{27C9990B-4375-4893-A42E-2958F0CF53A0}" sibTransId="{EEE285CF-4E52-4836-BF3B-075889FA3550}"/>
    <dgm:cxn modelId="{D7D537AC-0796-40CD-AD8A-2885CC527BA1}" srcId="{80DD890A-4DB6-4F71-8F50-156B714064C1}" destId="{6224A11C-113D-4813-B22A-FE5520069D99}" srcOrd="0" destOrd="0" parTransId="{CF9A514E-A05A-4E15-9CD9-BA75CD8222BC}" sibTransId="{2ADBC91C-7B2B-41D6-B13D-88C31B015BB0}"/>
    <dgm:cxn modelId="{E15E27B9-A5DE-4122-BDF0-77A7A3068AA5}" srcId="{E28DB6BF-7C8A-4009-92AF-68CD0C0CFD99}" destId="{80DD890A-4DB6-4F71-8F50-156B714064C1}" srcOrd="1" destOrd="0" parTransId="{F02FF6F2-618F-4F54-9F0E-C9E0B64CC421}" sibTransId="{C603F6ED-71BF-4ABB-99BC-218F91409E00}"/>
    <dgm:cxn modelId="{16B863C9-ED3F-457F-8136-3F284DC7BEB4}" srcId="{E28DB6BF-7C8A-4009-92AF-68CD0C0CFD99}" destId="{369F83C3-D991-4389-B48D-2609FAE10B30}" srcOrd="2" destOrd="0" parTransId="{92CF2934-C422-447F-A983-290D45D43783}" sibTransId="{37DB5232-79F3-4DE6-9D15-2177795AD961}"/>
    <dgm:cxn modelId="{013E7CCA-9EAA-4330-86BB-3B2F6A9A33B0}" type="presOf" srcId="{6224A11C-113D-4813-B22A-FE5520069D99}" destId="{39C94594-78AA-4E5B-B31C-235BA8F60754}" srcOrd="0" destOrd="0" presId="urn:microsoft.com/office/officeart/2005/8/layout/chevron2"/>
    <dgm:cxn modelId="{219AF5CA-8635-4502-8193-520E27E3A181}" type="presOf" srcId="{E28DB6BF-7C8A-4009-92AF-68CD0C0CFD99}" destId="{4CC95EE0-B087-4DAB-AC87-04B9F3D3690F}" srcOrd="0" destOrd="0" presId="urn:microsoft.com/office/officeart/2005/8/layout/chevron2"/>
    <dgm:cxn modelId="{29A29ECB-E2D9-47DE-8FC0-C21DE1B1845B}" srcId="{E28DB6BF-7C8A-4009-92AF-68CD0C0CFD99}" destId="{4ABF3953-A8B0-4EE2-8798-9AA1614953FE}" srcOrd="0" destOrd="0" parTransId="{127FA9E8-581C-46B4-97F2-BC80D90842CE}" sibTransId="{E2352356-E108-465D-AC46-B94E1DB05702}"/>
    <dgm:cxn modelId="{49A8FCE2-1400-4A78-A4BF-70301776F62C}" type="presOf" srcId="{D18B7333-4FD8-4375-9160-DE98DAF6C97D}" destId="{FF01D04E-4708-4016-88C2-3CDD93020FAA}" srcOrd="0" destOrd="2" presId="urn:microsoft.com/office/officeart/2005/8/layout/chevron2"/>
    <dgm:cxn modelId="{6618849F-8AA5-4BD9-A477-44713F8247DB}" type="presParOf" srcId="{4CC95EE0-B087-4DAB-AC87-04B9F3D3690F}" destId="{84EB82E7-66FC-47CB-907F-92C2431E4BC0}" srcOrd="0" destOrd="0" presId="urn:microsoft.com/office/officeart/2005/8/layout/chevron2"/>
    <dgm:cxn modelId="{E17FC39E-EB45-46E2-9930-BA3166054851}" type="presParOf" srcId="{84EB82E7-66FC-47CB-907F-92C2431E4BC0}" destId="{5954E4FB-D153-4E57-94F9-520B1D2DB8FE}" srcOrd="0" destOrd="0" presId="urn:microsoft.com/office/officeart/2005/8/layout/chevron2"/>
    <dgm:cxn modelId="{AF5D6986-FBC8-48DB-A496-E3993A946D0D}" type="presParOf" srcId="{84EB82E7-66FC-47CB-907F-92C2431E4BC0}" destId="{FF01D04E-4708-4016-88C2-3CDD93020FAA}" srcOrd="1" destOrd="0" presId="urn:microsoft.com/office/officeart/2005/8/layout/chevron2"/>
    <dgm:cxn modelId="{697EC518-77FB-4CEA-8901-11DA9DD7E2A1}" type="presParOf" srcId="{4CC95EE0-B087-4DAB-AC87-04B9F3D3690F}" destId="{972B6154-5630-4A4F-B46F-5D6BD17F4672}" srcOrd="1" destOrd="0" presId="urn:microsoft.com/office/officeart/2005/8/layout/chevron2"/>
    <dgm:cxn modelId="{8CB95BC2-1023-4C2A-9592-36A560340392}" type="presParOf" srcId="{4CC95EE0-B087-4DAB-AC87-04B9F3D3690F}" destId="{D3618395-BDAE-4B0D-9088-80FB23F4789E}" srcOrd="2" destOrd="0" presId="urn:microsoft.com/office/officeart/2005/8/layout/chevron2"/>
    <dgm:cxn modelId="{F9480D63-FF04-44F8-9487-15D5805F44C2}" type="presParOf" srcId="{D3618395-BDAE-4B0D-9088-80FB23F4789E}" destId="{36D4C144-095E-4465-9B0E-3828D5093634}" srcOrd="0" destOrd="0" presId="urn:microsoft.com/office/officeart/2005/8/layout/chevron2"/>
    <dgm:cxn modelId="{AE0DC867-8A00-44AB-A301-5CD1CCB43B2E}" type="presParOf" srcId="{D3618395-BDAE-4B0D-9088-80FB23F4789E}" destId="{39C94594-78AA-4E5B-B31C-235BA8F60754}" srcOrd="1" destOrd="0" presId="urn:microsoft.com/office/officeart/2005/8/layout/chevron2"/>
    <dgm:cxn modelId="{402EC4AE-B9B2-48AB-A4CD-135C744AF9BB}" type="presParOf" srcId="{4CC95EE0-B087-4DAB-AC87-04B9F3D3690F}" destId="{C78553D8-8D34-4436-A867-A20EBAE7CF5E}" srcOrd="3" destOrd="0" presId="urn:microsoft.com/office/officeart/2005/8/layout/chevron2"/>
    <dgm:cxn modelId="{6D33C9EC-02B9-4349-8525-5474CF10EBD3}" type="presParOf" srcId="{4CC95EE0-B087-4DAB-AC87-04B9F3D3690F}" destId="{14962D3E-F617-4A0B-AC75-B49252EBBEE0}" srcOrd="4" destOrd="0" presId="urn:microsoft.com/office/officeart/2005/8/layout/chevron2"/>
    <dgm:cxn modelId="{C106E8F7-AA3E-4A6A-BC6A-747F331C1574}" type="presParOf" srcId="{14962D3E-F617-4A0B-AC75-B49252EBBEE0}" destId="{BF6D1D2C-FA15-4B40-BE16-D8A470DC2316}" srcOrd="0" destOrd="0" presId="urn:microsoft.com/office/officeart/2005/8/layout/chevron2"/>
    <dgm:cxn modelId="{4F059466-A564-4DA3-B134-E06F572FFEC5}" type="presParOf" srcId="{14962D3E-F617-4A0B-AC75-B49252EBBEE0}" destId="{5554629E-CADD-442D-A06A-C5697D1959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DB6BF-7C8A-4009-92AF-68CD0C0CFD9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D890A-4DB6-4F71-8F50-156B714064C1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Supervised</a:t>
          </a:r>
          <a:endParaRPr lang="en-US"/>
        </a:p>
      </dgm:t>
    </dgm:pt>
    <dgm:pt modelId="{F02FF6F2-618F-4F54-9F0E-C9E0B64CC421}" type="parTrans" cxnId="{E15E27B9-A5DE-4122-BDF0-77A7A3068AA5}">
      <dgm:prSet/>
      <dgm:spPr/>
      <dgm:t>
        <a:bodyPr/>
        <a:lstStyle/>
        <a:p>
          <a:endParaRPr lang="en-US"/>
        </a:p>
      </dgm:t>
    </dgm:pt>
    <dgm:pt modelId="{C603F6ED-71BF-4ABB-99BC-218F91409E00}" type="sibTrans" cxnId="{E15E27B9-A5DE-4122-BDF0-77A7A3068AA5}">
      <dgm:prSet/>
      <dgm:spPr/>
      <dgm:t>
        <a:bodyPr/>
        <a:lstStyle/>
        <a:p>
          <a:endParaRPr lang="en-US"/>
        </a:p>
      </dgm:t>
    </dgm:pt>
    <dgm:pt modelId="{6224A11C-113D-4813-B22A-FE5520069D99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Learn a task </a:t>
          </a:r>
        </a:p>
      </dgm:t>
    </dgm:pt>
    <dgm:pt modelId="{CF9A514E-A05A-4E15-9CD9-BA75CD8222BC}" type="parTrans" cxnId="{D7D537AC-0796-40CD-AD8A-2885CC527BA1}">
      <dgm:prSet/>
      <dgm:spPr/>
      <dgm:t>
        <a:bodyPr/>
        <a:lstStyle/>
        <a:p>
          <a:endParaRPr lang="en-US"/>
        </a:p>
      </dgm:t>
    </dgm:pt>
    <dgm:pt modelId="{2ADBC91C-7B2B-41D6-B13D-88C31B015BB0}" type="sibTrans" cxnId="{D7D537AC-0796-40CD-AD8A-2885CC527BA1}">
      <dgm:prSet/>
      <dgm:spPr/>
      <dgm:t>
        <a:bodyPr/>
        <a:lstStyle/>
        <a:p>
          <a:endParaRPr lang="en-US"/>
        </a:p>
      </dgm:t>
    </dgm:pt>
    <dgm:pt modelId="{26B4BECF-CE4B-4B84-A741-0A1093F8B24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Supervised </a:t>
          </a:r>
          <a:endParaRPr lang="en-US"/>
        </a:p>
      </dgm:t>
    </dgm:pt>
    <dgm:pt modelId="{4C8956CD-9031-455E-8BDA-1D0D19A15045}" type="parTrans" cxnId="{925AF748-90C4-43C3-BD93-A679E86063AD}">
      <dgm:prSet/>
      <dgm:spPr/>
      <dgm:t>
        <a:bodyPr/>
        <a:lstStyle/>
        <a:p>
          <a:endParaRPr lang="en-US"/>
        </a:p>
      </dgm:t>
    </dgm:pt>
    <dgm:pt modelId="{E1812789-8694-4AFE-8BA4-75309461A3CC}" type="sibTrans" cxnId="{925AF748-90C4-43C3-BD93-A679E86063AD}">
      <dgm:prSet/>
      <dgm:spPr/>
      <dgm:t>
        <a:bodyPr/>
        <a:lstStyle/>
        <a:p>
          <a:endParaRPr lang="en-US"/>
        </a:p>
      </dgm:t>
    </dgm:pt>
    <dgm:pt modelId="{369F83C3-D991-4389-B48D-2609FAE10B30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DPO</a:t>
          </a:r>
          <a:endParaRPr lang="en-US"/>
        </a:p>
      </dgm:t>
    </dgm:pt>
    <dgm:pt modelId="{92CF2934-C422-447F-A983-290D45D43783}" type="parTrans" cxnId="{16B863C9-ED3F-457F-8136-3F284DC7BEB4}">
      <dgm:prSet/>
      <dgm:spPr/>
      <dgm:t>
        <a:bodyPr/>
        <a:lstStyle/>
        <a:p>
          <a:endParaRPr lang="en-US"/>
        </a:p>
      </dgm:t>
    </dgm:pt>
    <dgm:pt modelId="{37DB5232-79F3-4DE6-9D15-2177795AD961}" type="sibTrans" cxnId="{16B863C9-ED3F-457F-8136-3F284DC7BEB4}">
      <dgm:prSet/>
      <dgm:spPr/>
      <dgm:t>
        <a:bodyPr/>
        <a:lstStyle/>
        <a:p>
          <a:endParaRPr lang="en-US"/>
        </a:p>
      </dgm:t>
    </dgm:pt>
    <dgm:pt modelId="{95614D61-BA6D-4C10-B497-A8CB316A72E7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Humans create god and bad outputs</a:t>
          </a:r>
          <a:endParaRPr lang="en-US"/>
        </a:p>
      </dgm:t>
    </dgm:pt>
    <dgm:pt modelId="{F2EE2561-63C4-45D0-AD25-ADC101B4AABF}" type="parTrans" cxnId="{F785D371-2137-45D1-84DD-92631293401E}">
      <dgm:prSet/>
      <dgm:spPr/>
      <dgm:t>
        <a:bodyPr/>
        <a:lstStyle/>
        <a:p>
          <a:endParaRPr lang="en-US"/>
        </a:p>
      </dgm:t>
    </dgm:pt>
    <dgm:pt modelId="{C8746C24-4247-4EC5-8B93-AD8BD0F5EE42}" type="sibTrans" cxnId="{F785D371-2137-45D1-84DD-92631293401E}">
      <dgm:prSet/>
      <dgm:spPr/>
      <dgm:t>
        <a:bodyPr/>
        <a:lstStyle/>
        <a:p>
          <a:endParaRPr lang="en-US"/>
        </a:p>
      </dgm:t>
    </dgm:pt>
    <dgm:pt modelId="{79311370-CF8A-4C4B-A8FC-071C56FFE7C5}">
      <dgm:prSet phldrT="[Text]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DPO is simple and more stable</a:t>
          </a:r>
          <a:endParaRPr lang="en-US"/>
        </a:p>
      </dgm:t>
    </dgm:pt>
    <dgm:pt modelId="{24F2DDFF-BB53-4216-9A6C-39C920F1AE30}" type="parTrans" cxnId="{E8EE6164-09BA-459C-B993-9D9BEACDD584}">
      <dgm:prSet/>
      <dgm:spPr/>
      <dgm:t>
        <a:bodyPr/>
        <a:lstStyle/>
        <a:p>
          <a:endParaRPr lang="en-US"/>
        </a:p>
      </dgm:t>
    </dgm:pt>
    <dgm:pt modelId="{0FEC693E-FA2E-4153-A818-2E9DA184479D}" type="sibTrans" cxnId="{E8EE6164-09BA-459C-B993-9D9BEACDD584}">
      <dgm:prSet/>
      <dgm:spPr/>
      <dgm:t>
        <a:bodyPr/>
        <a:lstStyle/>
        <a:p>
          <a:endParaRPr lang="en-US"/>
        </a:p>
      </dgm:t>
    </dgm:pt>
    <dgm:pt modelId="{D18B7333-4FD8-4375-9160-DE98DAF6C97D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Pre-trained model</a:t>
          </a:r>
        </a:p>
      </dgm:t>
    </dgm:pt>
    <dgm:pt modelId="{DE8045FF-8E3F-4A5C-ADB4-493555790311}" type="parTrans" cxnId="{FD18D337-D663-4859-9322-0F7FD868F807}">
      <dgm:prSet/>
      <dgm:spPr/>
    </dgm:pt>
    <dgm:pt modelId="{4A35ACF6-EE31-4668-8919-D6AC8BDD6FAD}" type="sibTrans" cxnId="{FD18D337-D663-4859-9322-0F7FD868F807}">
      <dgm:prSet/>
      <dgm:spPr/>
    </dgm:pt>
    <dgm:pt modelId="{C8F0C0FF-7079-4284-A387-11655844D2DF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E.g. Question/Answer, or translate</a:t>
          </a:r>
          <a:endParaRPr lang="en-US"/>
        </a:p>
      </dgm:t>
    </dgm:pt>
    <dgm:pt modelId="{27C9990B-4375-4893-A42E-2958F0CF53A0}" type="parTrans" cxnId="{3A9E76A4-35FA-4522-8F3A-A6BE95CB6C89}">
      <dgm:prSet/>
      <dgm:spPr/>
    </dgm:pt>
    <dgm:pt modelId="{EEE285CF-4E52-4836-BF3B-075889FA3550}" type="sibTrans" cxnId="{3A9E76A4-35FA-4522-8F3A-A6BE95CB6C89}">
      <dgm:prSet/>
      <dgm:spPr/>
    </dgm:pt>
    <dgm:pt modelId="{36BC28DC-89FC-44ED-803A-D4E38E732BE5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Base, supervised or RLHF</a:t>
          </a:r>
        </a:p>
      </dgm:t>
    </dgm:pt>
    <dgm:pt modelId="{EBA76DE8-D70D-4F9F-8605-F47B6E5FC901}" type="parTrans" cxnId="{A89B0434-7321-7742-A9D2-1B9BBB28764A}">
      <dgm:prSet/>
      <dgm:spPr/>
    </dgm:pt>
    <dgm:pt modelId="{9CC7F4BF-626A-4083-8473-F687E261F80B}" type="sibTrans" cxnId="{A89B0434-7321-7742-A9D2-1B9BBB28764A}">
      <dgm:prSet/>
      <dgm:spPr/>
    </dgm:pt>
    <dgm:pt modelId="{4CC95EE0-B087-4DAB-AC87-04B9F3D3690F}" type="pres">
      <dgm:prSet presAssocID="{E28DB6BF-7C8A-4009-92AF-68CD0C0CFD99}" presName="linearFlow" presStyleCnt="0">
        <dgm:presLayoutVars>
          <dgm:dir/>
          <dgm:animLvl val="lvl"/>
          <dgm:resizeHandles val="exact"/>
        </dgm:presLayoutVars>
      </dgm:prSet>
      <dgm:spPr/>
    </dgm:pt>
    <dgm:pt modelId="{8A486F8C-6AD2-4D87-BA78-5B211912E3C3}" type="pres">
      <dgm:prSet presAssocID="{D18B7333-4FD8-4375-9160-DE98DAF6C97D}" presName="composite" presStyleCnt="0"/>
      <dgm:spPr/>
    </dgm:pt>
    <dgm:pt modelId="{200B5441-C81C-404E-91FF-4427926229F7}" type="pres">
      <dgm:prSet presAssocID="{D18B7333-4FD8-4375-9160-DE98DAF6C97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B65E2D1-ED47-44CF-9544-CB7571E8374A}" type="pres">
      <dgm:prSet presAssocID="{D18B7333-4FD8-4375-9160-DE98DAF6C97D}" presName="descendantText" presStyleLbl="alignAcc1" presStyleIdx="0" presStyleCnt="3">
        <dgm:presLayoutVars>
          <dgm:bulletEnabled val="1"/>
        </dgm:presLayoutVars>
      </dgm:prSet>
      <dgm:spPr/>
    </dgm:pt>
    <dgm:pt modelId="{A325865A-B726-42C1-B64D-96FCF2EB7EC1}" type="pres">
      <dgm:prSet presAssocID="{4A35ACF6-EE31-4668-8919-D6AC8BDD6FAD}" presName="sp" presStyleCnt="0"/>
      <dgm:spPr/>
    </dgm:pt>
    <dgm:pt modelId="{D3618395-BDAE-4B0D-9088-80FB23F4789E}" type="pres">
      <dgm:prSet presAssocID="{80DD890A-4DB6-4F71-8F50-156B714064C1}" presName="composite" presStyleCnt="0"/>
      <dgm:spPr/>
    </dgm:pt>
    <dgm:pt modelId="{36D4C144-095E-4465-9B0E-3828D5093634}" type="pres">
      <dgm:prSet presAssocID="{80DD890A-4DB6-4F71-8F50-156B714064C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C94594-78AA-4E5B-B31C-235BA8F60754}" type="pres">
      <dgm:prSet presAssocID="{80DD890A-4DB6-4F71-8F50-156B714064C1}" presName="descendantText" presStyleLbl="alignAcc1" presStyleIdx="1" presStyleCnt="3">
        <dgm:presLayoutVars>
          <dgm:bulletEnabled val="1"/>
        </dgm:presLayoutVars>
      </dgm:prSet>
      <dgm:spPr/>
    </dgm:pt>
    <dgm:pt modelId="{C78553D8-8D34-4436-A867-A20EBAE7CF5E}" type="pres">
      <dgm:prSet presAssocID="{C603F6ED-71BF-4ABB-99BC-218F91409E00}" presName="sp" presStyleCnt="0"/>
      <dgm:spPr/>
    </dgm:pt>
    <dgm:pt modelId="{14962D3E-F617-4A0B-AC75-B49252EBBEE0}" type="pres">
      <dgm:prSet presAssocID="{369F83C3-D991-4389-B48D-2609FAE10B30}" presName="composite" presStyleCnt="0"/>
      <dgm:spPr/>
    </dgm:pt>
    <dgm:pt modelId="{BF6D1D2C-FA15-4B40-BE16-D8A470DC2316}" type="pres">
      <dgm:prSet presAssocID="{369F83C3-D991-4389-B48D-2609FAE10B3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54629E-CADD-442D-A06A-C5697D1959A7}" type="pres">
      <dgm:prSet presAssocID="{369F83C3-D991-4389-B48D-2609FAE10B3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5BAB05-B3F5-A54B-A2FC-BEB3A7985B38}" type="presOf" srcId="{95614D61-BA6D-4C10-B497-A8CB316A72E7}" destId="{5554629E-CADD-442D-A06A-C5697D1959A7}" srcOrd="0" destOrd="0" presId="urn:microsoft.com/office/officeart/2005/8/layout/chevron2"/>
    <dgm:cxn modelId="{A89B0434-7321-7742-A9D2-1B9BBB28764A}" srcId="{D18B7333-4FD8-4375-9160-DE98DAF6C97D}" destId="{36BC28DC-89FC-44ED-803A-D4E38E732BE5}" srcOrd="0" destOrd="0" parTransId="{EBA76DE8-D70D-4F9F-8605-F47B6E5FC901}" sibTransId="{9CC7F4BF-626A-4083-8473-F687E261F80B}"/>
    <dgm:cxn modelId="{24AF6934-D169-104A-BAE0-C58EF20DF728}" type="presOf" srcId="{D18B7333-4FD8-4375-9160-DE98DAF6C97D}" destId="{200B5441-C81C-404E-91FF-4427926229F7}" srcOrd="0" destOrd="0" presId="urn:microsoft.com/office/officeart/2005/8/layout/chevron2"/>
    <dgm:cxn modelId="{FD18D337-D663-4859-9322-0F7FD868F807}" srcId="{E28DB6BF-7C8A-4009-92AF-68CD0C0CFD99}" destId="{D18B7333-4FD8-4375-9160-DE98DAF6C97D}" srcOrd="0" destOrd="0" parTransId="{DE8045FF-8E3F-4A5C-ADB4-493555790311}" sibTransId="{4A35ACF6-EE31-4668-8919-D6AC8BDD6FAD}"/>
    <dgm:cxn modelId="{3A43FC45-8067-A745-85D1-FC9727E45499}" type="presOf" srcId="{6224A11C-113D-4813-B22A-FE5520069D99}" destId="{39C94594-78AA-4E5B-B31C-235BA8F60754}" srcOrd="0" destOrd="0" presId="urn:microsoft.com/office/officeart/2005/8/layout/chevron2"/>
    <dgm:cxn modelId="{925AF748-90C4-43C3-BD93-A679E86063AD}" srcId="{80DD890A-4DB6-4F71-8F50-156B714064C1}" destId="{26B4BECF-CE4B-4B84-A741-0A1093F8B245}" srcOrd="2" destOrd="0" parTransId="{4C8956CD-9031-455E-8BDA-1D0D19A15045}" sibTransId="{E1812789-8694-4AFE-8BA4-75309461A3CC}"/>
    <dgm:cxn modelId="{7EFDF863-85B1-1A47-A8D7-FB750B4DD463}" type="presOf" srcId="{80DD890A-4DB6-4F71-8F50-156B714064C1}" destId="{36D4C144-095E-4465-9B0E-3828D5093634}" srcOrd="0" destOrd="0" presId="urn:microsoft.com/office/officeart/2005/8/layout/chevron2"/>
    <dgm:cxn modelId="{E8EE6164-09BA-459C-B993-9D9BEACDD584}" srcId="{369F83C3-D991-4389-B48D-2609FAE10B30}" destId="{79311370-CF8A-4C4B-A8FC-071C56FFE7C5}" srcOrd="1" destOrd="0" parTransId="{24F2DDFF-BB53-4216-9A6C-39C920F1AE30}" sibTransId="{0FEC693E-FA2E-4153-A818-2E9DA184479D}"/>
    <dgm:cxn modelId="{F785D371-2137-45D1-84DD-92631293401E}" srcId="{369F83C3-D991-4389-B48D-2609FAE10B30}" destId="{95614D61-BA6D-4C10-B497-A8CB316A72E7}" srcOrd="0" destOrd="0" parTransId="{F2EE2561-63C4-45D0-AD25-ADC101B4AABF}" sibTransId="{C8746C24-4247-4EC5-8B93-AD8BD0F5EE42}"/>
    <dgm:cxn modelId="{3A9E76A4-35FA-4522-8F3A-A6BE95CB6C89}" srcId="{80DD890A-4DB6-4F71-8F50-156B714064C1}" destId="{C8F0C0FF-7079-4284-A387-11655844D2DF}" srcOrd="1" destOrd="0" parTransId="{27C9990B-4375-4893-A42E-2958F0CF53A0}" sibTransId="{EEE285CF-4E52-4836-BF3B-075889FA3550}"/>
    <dgm:cxn modelId="{D7D537AC-0796-40CD-AD8A-2885CC527BA1}" srcId="{80DD890A-4DB6-4F71-8F50-156B714064C1}" destId="{6224A11C-113D-4813-B22A-FE5520069D99}" srcOrd="0" destOrd="0" parTransId="{CF9A514E-A05A-4E15-9CD9-BA75CD8222BC}" sibTransId="{2ADBC91C-7B2B-41D6-B13D-88C31B015BB0}"/>
    <dgm:cxn modelId="{F3D1D6AC-5821-BF4C-A4E4-81D336B610D4}" type="presOf" srcId="{79311370-CF8A-4C4B-A8FC-071C56FFE7C5}" destId="{5554629E-CADD-442D-A06A-C5697D1959A7}" srcOrd="0" destOrd="1" presId="urn:microsoft.com/office/officeart/2005/8/layout/chevron2"/>
    <dgm:cxn modelId="{C1A35CAE-75E2-C348-9C21-398222E1574B}" type="presOf" srcId="{26B4BECF-CE4B-4B84-A741-0A1093F8B245}" destId="{39C94594-78AA-4E5B-B31C-235BA8F60754}" srcOrd="0" destOrd="2" presId="urn:microsoft.com/office/officeart/2005/8/layout/chevron2"/>
    <dgm:cxn modelId="{E15E27B9-A5DE-4122-BDF0-77A7A3068AA5}" srcId="{E28DB6BF-7C8A-4009-92AF-68CD0C0CFD99}" destId="{80DD890A-4DB6-4F71-8F50-156B714064C1}" srcOrd="1" destOrd="0" parTransId="{F02FF6F2-618F-4F54-9F0E-C9E0B64CC421}" sibTransId="{C603F6ED-71BF-4ABB-99BC-218F91409E00}"/>
    <dgm:cxn modelId="{16B863C9-ED3F-457F-8136-3F284DC7BEB4}" srcId="{E28DB6BF-7C8A-4009-92AF-68CD0C0CFD99}" destId="{369F83C3-D991-4389-B48D-2609FAE10B30}" srcOrd="2" destOrd="0" parTransId="{92CF2934-C422-447F-A983-290D45D43783}" sibTransId="{37DB5232-79F3-4DE6-9D15-2177795AD961}"/>
    <dgm:cxn modelId="{219AF5CA-8635-4502-8193-520E27E3A181}" type="presOf" srcId="{E28DB6BF-7C8A-4009-92AF-68CD0C0CFD99}" destId="{4CC95EE0-B087-4DAB-AC87-04B9F3D3690F}" srcOrd="0" destOrd="0" presId="urn:microsoft.com/office/officeart/2005/8/layout/chevron2"/>
    <dgm:cxn modelId="{D82CB6CB-2D7F-3140-8052-D4A2B957DD1B}" type="presOf" srcId="{36BC28DC-89FC-44ED-803A-D4E38E732BE5}" destId="{CB65E2D1-ED47-44CF-9544-CB7571E8374A}" srcOrd="0" destOrd="0" presId="urn:microsoft.com/office/officeart/2005/8/layout/chevron2"/>
    <dgm:cxn modelId="{23CE09D0-812E-A245-BD17-FFAB31E63BCC}" type="presOf" srcId="{369F83C3-D991-4389-B48D-2609FAE10B30}" destId="{BF6D1D2C-FA15-4B40-BE16-D8A470DC2316}" srcOrd="0" destOrd="0" presId="urn:microsoft.com/office/officeart/2005/8/layout/chevron2"/>
    <dgm:cxn modelId="{C2D497FF-46F9-C847-8DB4-592228F62CCB}" type="presOf" srcId="{C8F0C0FF-7079-4284-A387-11655844D2DF}" destId="{39C94594-78AA-4E5B-B31C-235BA8F60754}" srcOrd="0" destOrd="1" presId="urn:microsoft.com/office/officeart/2005/8/layout/chevron2"/>
    <dgm:cxn modelId="{825BCC0A-17EF-FF40-BE38-FB20E7625C3A}" type="presParOf" srcId="{4CC95EE0-B087-4DAB-AC87-04B9F3D3690F}" destId="{8A486F8C-6AD2-4D87-BA78-5B211912E3C3}" srcOrd="0" destOrd="0" presId="urn:microsoft.com/office/officeart/2005/8/layout/chevron2"/>
    <dgm:cxn modelId="{65D51A64-49EC-8340-BD3C-D0D693F09B8F}" type="presParOf" srcId="{8A486F8C-6AD2-4D87-BA78-5B211912E3C3}" destId="{200B5441-C81C-404E-91FF-4427926229F7}" srcOrd="0" destOrd="0" presId="urn:microsoft.com/office/officeart/2005/8/layout/chevron2"/>
    <dgm:cxn modelId="{DB1020CE-F2E7-E142-8521-776610A0DBFA}" type="presParOf" srcId="{8A486F8C-6AD2-4D87-BA78-5B211912E3C3}" destId="{CB65E2D1-ED47-44CF-9544-CB7571E8374A}" srcOrd="1" destOrd="0" presId="urn:microsoft.com/office/officeart/2005/8/layout/chevron2"/>
    <dgm:cxn modelId="{427CDAD7-66AD-C547-9A73-B685AF7C1D88}" type="presParOf" srcId="{4CC95EE0-B087-4DAB-AC87-04B9F3D3690F}" destId="{A325865A-B726-42C1-B64D-96FCF2EB7EC1}" srcOrd="1" destOrd="0" presId="urn:microsoft.com/office/officeart/2005/8/layout/chevron2"/>
    <dgm:cxn modelId="{1DD85BD7-3354-7F48-B684-7E73B70CD6CC}" type="presParOf" srcId="{4CC95EE0-B087-4DAB-AC87-04B9F3D3690F}" destId="{D3618395-BDAE-4B0D-9088-80FB23F4789E}" srcOrd="2" destOrd="0" presId="urn:microsoft.com/office/officeart/2005/8/layout/chevron2"/>
    <dgm:cxn modelId="{EAD38A9A-3696-B04E-9BDF-D6A973F8FDD5}" type="presParOf" srcId="{D3618395-BDAE-4B0D-9088-80FB23F4789E}" destId="{36D4C144-095E-4465-9B0E-3828D5093634}" srcOrd="0" destOrd="0" presId="urn:microsoft.com/office/officeart/2005/8/layout/chevron2"/>
    <dgm:cxn modelId="{9E523D50-F7F3-9847-A720-15F41CF320F5}" type="presParOf" srcId="{D3618395-BDAE-4B0D-9088-80FB23F4789E}" destId="{39C94594-78AA-4E5B-B31C-235BA8F60754}" srcOrd="1" destOrd="0" presId="urn:microsoft.com/office/officeart/2005/8/layout/chevron2"/>
    <dgm:cxn modelId="{2B7300E3-13B5-7741-8B03-E9B4C874B9EE}" type="presParOf" srcId="{4CC95EE0-B087-4DAB-AC87-04B9F3D3690F}" destId="{C78553D8-8D34-4436-A867-A20EBAE7CF5E}" srcOrd="3" destOrd="0" presId="urn:microsoft.com/office/officeart/2005/8/layout/chevron2"/>
    <dgm:cxn modelId="{50B4D651-AC5B-184C-82DB-EC74329B880B}" type="presParOf" srcId="{4CC95EE0-B087-4DAB-AC87-04B9F3D3690F}" destId="{14962D3E-F617-4A0B-AC75-B49252EBBEE0}" srcOrd="4" destOrd="0" presId="urn:microsoft.com/office/officeart/2005/8/layout/chevron2"/>
    <dgm:cxn modelId="{24BBC05D-4501-D348-AC4D-CE41D53DE8FB}" type="presParOf" srcId="{14962D3E-F617-4A0B-AC75-B49252EBBEE0}" destId="{BF6D1D2C-FA15-4B40-BE16-D8A470DC2316}" srcOrd="0" destOrd="0" presId="urn:microsoft.com/office/officeart/2005/8/layout/chevron2"/>
    <dgm:cxn modelId="{1E403F64-F3A6-3D4A-8564-428CBEBAD5DB}" type="presParOf" srcId="{14962D3E-F617-4A0B-AC75-B49252EBBEE0}" destId="{5554629E-CADD-442D-A06A-C5697D1959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4E4FB-D153-4E57-94F9-520B1D2DB8FE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Base</a:t>
          </a:r>
          <a:endParaRPr lang="en-US" sz="1600" kern="1200"/>
        </a:p>
      </dsp:txBody>
      <dsp:txXfrm rot="-5400000">
        <a:off x="0" y="473847"/>
        <a:ext cx="945118" cy="405050"/>
      </dsp:txXfrm>
    </dsp:sp>
    <dsp:sp modelId="{FF01D04E-4708-4016-88C2-3CDD93020FAA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Text auto complete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Self supervised (</a:t>
          </a:r>
          <a:r>
            <a:rPr lang="en-US" sz="1600" kern="1200">
              <a:solidFill>
                <a:srgbClr val="000000"/>
              </a:solidFill>
            </a:rPr>
            <a:t>Scraped data</a:t>
          </a:r>
          <a:r>
            <a:rPr lang="en-US" sz="1600" kern="1200">
              <a:solidFill>
                <a:srgbClr val="000000"/>
              </a:solidFill>
              <a:latin typeface="Aptos Display" panose="02110004020202020204"/>
            </a:rPr>
            <a:t>)</a:t>
          </a:r>
          <a:endParaRPr lang="en-US" sz="1600" kern="1200">
            <a:solidFill>
              <a:srgbClr val="0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Compute intense</a:t>
          </a:r>
        </a:p>
      </dsp:txBody>
      <dsp:txXfrm rot="-5400000">
        <a:off x="945119" y="44129"/>
        <a:ext cx="3584040" cy="791927"/>
      </dsp:txXfrm>
    </dsp:sp>
    <dsp:sp modelId="{36D4C144-095E-4465-9B0E-3828D5093634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Supervised</a:t>
          </a:r>
          <a:endParaRPr lang="en-US" sz="1600" kern="1200"/>
        </a:p>
      </dsp:txBody>
      <dsp:txXfrm rot="-5400000">
        <a:off x="0" y="1626274"/>
        <a:ext cx="945118" cy="405050"/>
      </dsp:txXfrm>
    </dsp:sp>
    <dsp:sp modelId="{39C94594-78AA-4E5B-B31C-235BA8F60754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Learn a task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E.g. Question/Answer, or translate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Supervised </a:t>
          </a:r>
          <a:endParaRPr lang="en-US" sz="1600" kern="1200"/>
        </a:p>
      </dsp:txBody>
      <dsp:txXfrm rot="-5400000">
        <a:off x="945119" y="1196556"/>
        <a:ext cx="3584040" cy="791927"/>
      </dsp:txXfrm>
    </dsp:sp>
    <dsp:sp modelId="{BF6D1D2C-FA15-4B40-BE16-D8A470DC2316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RLHF</a:t>
          </a:r>
          <a:endParaRPr lang="en-US" sz="1600" kern="1200"/>
        </a:p>
      </dsp:txBody>
      <dsp:txXfrm rot="-5400000">
        <a:off x="0" y="2778702"/>
        <a:ext cx="945118" cy="405050"/>
      </dsp:txXfrm>
    </dsp:sp>
    <dsp:sp modelId="{5554629E-CADD-442D-A06A-C5697D1959A7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Humans create good and bad outputs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RL can be unstable</a:t>
          </a:r>
          <a:endParaRPr lang="en-US" sz="1600" kern="1200"/>
        </a:p>
      </dsp:txBody>
      <dsp:txXfrm rot="-5400000">
        <a:off x="945119" y="2348984"/>
        <a:ext cx="3584040" cy="791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B5441-C81C-404E-91FF-4427926229F7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Pre-trained model</a:t>
          </a:r>
        </a:p>
      </dsp:txBody>
      <dsp:txXfrm rot="-5400000">
        <a:off x="0" y="473847"/>
        <a:ext cx="945118" cy="405050"/>
      </dsp:txXfrm>
    </dsp:sp>
    <dsp:sp modelId="{CB65E2D1-ED47-44CF-9544-CB7571E8374A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Base, supervised or RLHF</a:t>
          </a:r>
        </a:p>
      </dsp:txBody>
      <dsp:txXfrm rot="-5400000">
        <a:off x="945119" y="44129"/>
        <a:ext cx="3584040" cy="791927"/>
      </dsp:txXfrm>
    </dsp:sp>
    <dsp:sp modelId="{36D4C144-095E-4465-9B0E-3828D5093634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Supervised</a:t>
          </a:r>
          <a:endParaRPr lang="en-US" sz="1300" kern="1200"/>
        </a:p>
      </dsp:txBody>
      <dsp:txXfrm rot="-5400000">
        <a:off x="0" y="1626274"/>
        <a:ext cx="945118" cy="405050"/>
      </dsp:txXfrm>
    </dsp:sp>
    <dsp:sp modelId="{39C94594-78AA-4E5B-B31C-235BA8F60754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Learn a task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E.g. Question/Answer, or translate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Supervised </a:t>
          </a:r>
          <a:endParaRPr lang="en-US" sz="1600" kern="1200"/>
        </a:p>
      </dsp:txBody>
      <dsp:txXfrm rot="-5400000">
        <a:off x="945119" y="1196556"/>
        <a:ext cx="3584040" cy="791927"/>
      </dsp:txXfrm>
    </dsp:sp>
    <dsp:sp modelId="{BF6D1D2C-FA15-4B40-BE16-D8A470DC2316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DPO</a:t>
          </a:r>
          <a:endParaRPr lang="en-US" sz="1300" kern="1200"/>
        </a:p>
      </dsp:txBody>
      <dsp:txXfrm rot="-5400000">
        <a:off x="0" y="2778702"/>
        <a:ext cx="945118" cy="405050"/>
      </dsp:txXfrm>
    </dsp:sp>
    <dsp:sp modelId="{5554629E-CADD-442D-A06A-C5697D1959A7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Humans create god and bad outputs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DPO is simple and more stable</a:t>
          </a:r>
          <a:endParaRPr lang="en-US" sz="1600" kern="1200"/>
        </a:p>
      </dsp:txBody>
      <dsp:txXfrm rot="-5400000">
        <a:off x="945119" y="2348984"/>
        <a:ext cx="3584040" cy="791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8A2A5920-2EB2-4947-B43E-BA7375B09037}" type="datetimeFigureOut">
              <a:rPr lang="en-SE" smtClean="0"/>
              <a:pPr/>
              <a:t>2024-04-25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83763C6B-91DA-D840-9A8F-400396301CBA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275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85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96012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325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325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94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3B25-3FBB-889F-77F1-D2B94272C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DA0ED-118C-DA66-D7A3-E57E5965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65109-1BF7-4CEF-F637-7148B068A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är </a:t>
            </a:r>
            <a:r>
              <a:rPr lang="sv-SE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it-konsult</a:t>
            </a:r>
            <a:r>
              <a:rPr lang="sv-S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företag som jobbar med systemuppveckling och applikationssäkerhet (offensivt och defensivt) i Göteborg.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har 39 anställda som är en blandning mellan talanger och experter.</a:t>
            </a:r>
            <a:endParaRPr lang="sv-SE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5E21-DE1B-CDC0-7FE4-861802F93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A3C8B-6150-4A40-994F-9B940BFC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5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4e1a9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4e1a9e0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4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First step when interacting with Generative AI. </a:t>
            </a:r>
          </a:p>
          <a:p>
            <a:r>
              <a:rPr lang="en-SE"/>
              <a:t>Write a prompt to a archieve a goal – image/answer. </a:t>
            </a:r>
            <a:br>
              <a:rPr lang="en-SE"/>
            </a:br>
            <a:endParaRPr lang="en-SE"/>
          </a:p>
          <a:p>
            <a:r>
              <a:rPr lang="en-SE"/>
              <a:t>In the case of LLMs this is basically a completion model that have been trained to answer questions/do tasks in such a way that a human likes the results. 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3245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Before going into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708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First step when interacting with Generative AI. </a:t>
            </a:r>
          </a:p>
          <a:p>
            <a:r>
              <a:rPr lang="en-SE"/>
              <a:t>Write a prompt to a archieve a goal – image/answer. </a:t>
            </a:r>
            <a:br>
              <a:rPr lang="en-SE"/>
            </a:br>
            <a:endParaRPr lang="en-SE"/>
          </a:p>
          <a:p>
            <a:r>
              <a:rPr lang="en-SE"/>
              <a:t>In the case of LLMs this is basically a completion model that have been trained to answer questions/do tasks in such a way that a human likes the results. 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416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First step when interacting with Generative AI. </a:t>
            </a:r>
          </a:p>
          <a:p>
            <a:r>
              <a:rPr lang="en-SE"/>
              <a:t>Write a prompt to a archieve a goal – image/answer. </a:t>
            </a:r>
            <a:br>
              <a:rPr lang="en-SE"/>
            </a:br>
            <a:endParaRPr lang="en-SE"/>
          </a:p>
          <a:p>
            <a:r>
              <a:rPr lang="en-SE"/>
              <a:t>In the case of LLMs this is basically a completion model that have been trained to answer questions/do tasks in such a way that a human likes the results. 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53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D021-D895-0CC0-F2A8-445EF76A3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32C84-07D1-CC43-53C7-0F1AE5C59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1305B-BD97-E1B4-BE8E-EDAE00A5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64066-BA56-4226-272C-E019A031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AC3B-4A1F-03E7-4A59-0830EDD2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329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113-A56B-AEFF-74DE-E1983EE9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E3A9C-2189-6F48-B6D6-7E9A2D55A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B2D1-92A3-989A-9876-E9649A26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CDA9-315C-D50C-BDCF-F9029954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0F7F-E39B-7CAB-2B67-D286EB94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5922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E2DB0-2799-8001-DDA1-92E64CE40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46AF6-D007-E6C4-6D0B-1F00B7BC9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910C-EADE-426B-36BB-1344CAA1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EE004-E118-96C3-0405-6B2A71F8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0B52-E1B2-81C5-FD68-D360E400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8144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>
            <a:off x="5951467" y="-185000"/>
            <a:ext cx="2589800" cy="7714367"/>
            <a:chOff x="4248525" y="-145700"/>
            <a:chExt cx="1942350" cy="5785775"/>
          </a:xfrm>
          <a:solidFill>
            <a:srgbClr val="DE7365"/>
          </a:solidFill>
        </p:grpSpPr>
        <p:sp>
          <p:nvSpPr>
            <p:cNvPr id="36" name="Google Shape;36;p9"/>
            <p:cNvSpPr/>
            <p:nvPr/>
          </p:nvSpPr>
          <p:spPr>
            <a:xfrm>
              <a:off x="4610225" y="-145700"/>
              <a:ext cx="464700" cy="464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4276975" y="55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4339650" y="1144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4276975" y="3919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4248525" y="2170600"/>
              <a:ext cx="968700" cy="968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4426050" y="2981025"/>
              <a:ext cx="398100" cy="398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4470075" y="28650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9"/>
          <p:cNvSpPr/>
          <p:nvPr/>
        </p:nvSpPr>
        <p:spPr>
          <a:xfrm>
            <a:off x="6798400" y="-83267"/>
            <a:ext cx="5393600" cy="7039600"/>
          </a:xfrm>
          <a:prstGeom prst="rect">
            <a:avLst/>
          </a:prstGeom>
          <a:solidFill>
            <a:srgbClr val="DE7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7178300" y="965433"/>
            <a:ext cx="45236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3;p2">
            <a:extLst>
              <a:ext uri="{FF2B5EF4-FFF2-40B4-BE49-F238E27FC236}">
                <a16:creationId xmlns:a16="http://schemas.microsoft.com/office/drawing/2014/main" id="{9B9925AA-BA81-4DF1-B642-A2B37588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466851" y="5980518"/>
            <a:ext cx="688701" cy="849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47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C09B-1638-C746-3B53-EBC936B9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1BDF-D04C-4CC5-A84B-2CAE559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CD855-10C0-19FA-D509-F72A3522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158EE-C67B-AB25-8E6B-F76EA068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502F-581D-F7E7-8573-0616035F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703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004-C323-5079-B89C-010A4867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8538E-59A4-2E34-7D81-8ED4788EF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24BDB-3ED0-384B-BBE5-440BCA17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DED8-4DDC-C24E-5491-759B9E53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5936D-7A1F-63B6-E724-397FE13A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540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5A56-90E1-5AC4-D685-413DA8C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4A79-EE47-AEBF-8740-82D67DA47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A699-A837-9DD8-1085-13F1488A2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9C651-6870-A7AF-585F-7F206F5C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16CF8-CDA6-4E91-3FCF-2D346853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93B39-337F-6FA8-A38B-84BBC9DE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144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8F70-BB77-B144-DCE6-7BD7A68D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4A2-A87D-A362-0BC4-CEFF05A27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8841E-2CF2-EB93-2AF9-D2B05C8B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983E2-0EEC-4ECC-8541-D1017DBC5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78D0A-0594-BB09-C76D-BF77E568C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29FBF-3446-A899-7A6F-0B729074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24C56-56F5-F755-76C2-A0EA9DA5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090D4-28B1-817E-F036-B670141C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1790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762F-5F1E-24DC-F3FC-52D973D5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E744E-7510-0E12-8FD2-937B8F7D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C653B-E6D8-1011-61EF-45936E34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1F750-4B1C-8EB9-B1D9-86166701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8449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7C119-5496-54BB-8734-360B517E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44E65-5778-1D07-D165-F0CC6E79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34C4-7D9B-2FAC-BDFD-A2F7789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19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D8E4-63D3-AD37-96C5-2A30CAB9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6B980-9114-3898-D84F-F2582370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D52CE-74CF-3667-28DA-2477EEF8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CEAB9-1143-CB9E-22E5-9EECD842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12570-4630-7EBE-27DD-2083EC4B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BE7CA-F4DA-C03A-D617-347D4E25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545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0A9-5974-FEA4-384F-D01AF1FB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AF1E3-D701-0123-F4DD-299F44F08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CE8-5DF8-A38F-EF7A-0A6244289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69383-899E-FA8F-7E40-DA26719E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2024-04-25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3C8ED-9FA7-5232-46AF-351B6788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094B-2745-0250-864E-CE40D880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72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1B5E5-123D-E072-00BA-94F30ABE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1756A-87D8-B106-C3EC-633C3FFC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F9F01-9DBC-A9D1-013E-F41DED928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fld id="{A0DBF380-F556-9C46-89B2-85267A14FA07}" type="datetimeFigureOut">
              <a:rPr lang="en-SE" smtClean="0"/>
              <a:pPr/>
              <a:t>2024-04-25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358B6-8433-6D92-63C6-50E842133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6F75-9FEE-BA3E-8B32-2D1B6C4C1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fld id="{3B3A6576-2F0D-E44C-AB02-D59115158269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115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ulai.io/blog/rag-at-large-enterprise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12.1099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hyperlink" Target="mailto:anders.fahlstrom@eghed.se" TargetMode="Externa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hyperlink" Target="http://www.eghed.se/" TargetMode="External"/><Relationship Id="rId9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4E48077-D0F5-3CE0-2D06-33B90937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2617687"/>
            <a:ext cx="8784976" cy="607859"/>
          </a:xfrm>
          <a:ln w="12700">
            <a:miter lim="400000"/>
          </a:ln>
        </p:spPr>
        <p:txBody>
          <a:bodyPr wrap="square" lIns="26670" tIns="26670" rIns="26670" bIns="26670" anchor="ctr">
            <a:spAutoFit/>
          </a:bodyPr>
          <a:lstStyle/>
          <a:p>
            <a:pPr algn="ctr"/>
            <a:r>
              <a:rPr lang="en-SE" sz="4000">
                <a:solidFill>
                  <a:schemeClr val="bg2">
                    <a:lumMod val="90000"/>
                  </a:schemeClr>
                </a:solidFill>
                <a:latin typeface="Barlow" pitchFamily="2" charset="77"/>
              </a:rPr>
              <a:t>GAIA Workshop</a:t>
            </a:r>
            <a:endParaRPr lang="sv-SE" sz="2800">
              <a:solidFill>
                <a:schemeClr val="bg2">
                  <a:lumMod val="90000"/>
                </a:schemeClr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54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Code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available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here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5BF6-503B-5378-C78F-4629405B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0" y="3540125"/>
            <a:ext cx="6680200" cy="81597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github.com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eghed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gaia-ws-llm</a:t>
            </a:r>
            <a:endParaRPr lang="en-SE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9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e Hot New Job That Pays Six Figures: AI Prompt Engineering">
            <a:extLst>
              <a:ext uri="{FF2B5EF4-FFF2-40B4-BE49-F238E27FC236}">
                <a16:creationId xmlns:a16="http://schemas.microsoft.com/office/drawing/2014/main" id="{33D9B6E1-3E2F-996E-8FF7-9CCFA1DB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63" y="1690688"/>
            <a:ext cx="8096688" cy="4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8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D863A-A227-CFEE-214E-F0AB12E3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26" y="1905841"/>
            <a:ext cx="5495365" cy="336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chemeClr val="accent2"/>
                </a:solidFill>
              </a:rPr>
              <a:t>Guidelines</a:t>
            </a: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 on how to write a good prompt:</a:t>
            </a:r>
          </a:p>
          <a:p>
            <a:pPr>
              <a:buFontTx/>
              <a:buChar char="-"/>
            </a:pP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Write clear instructions</a:t>
            </a:r>
          </a:p>
          <a:p>
            <a:pPr>
              <a:buFontTx/>
              <a:buChar char="-"/>
            </a:pP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Provide reference text</a:t>
            </a:r>
          </a:p>
          <a:p>
            <a:pPr>
              <a:buFontTx/>
              <a:buChar char="-"/>
            </a:pP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Split complex tasks into simpler subtasks</a:t>
            </a:r>
          </a:p>
          <a:p>
            <a:pPr>
              <a:buFontTx/>
              <a:buChar char="-"/>
            </a:pP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Give the model time to “think”</a:t>
            </a:r>
          </a:p>
          <a:p>
            <a:pPr>
              <a:buFontTx/>
              <a:buChar char="-"/>
            </a:pPr>
            <a:r>
              <a:rPr lang="en-GB" sz="2000">
                <a:solidFill>
                  <a:schemeClr val="bg2">
                    <a:lumMod val="90000"/>
                  </a:schemeClr>
                </a:solidFill>
              </a:rPr>
              <a:t>Use external tool (ex RAG)</a:t>
            </a:r>
          </a:p>
          <a:p>
            <a:pPr marL="0" indent="0">
              <a:buNone/>
            </a:pP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400" err="1">
                <a:solidFill>
                  <a:schemeClr val="bg2">
                    <a:lumMod val="90000"/>
                  </a:schemeClr>
                </a:solidFill>
              </a:rPr>
              <a:t>platform.openai.com</a:t>
            </a:r>
            <a:r>
              <a:rPr lang="en-GB" sz="1400">
                <a:solidFill>
                  <a:schemeClr val="bg2">
                    <a:lumMod val="90000"/>
                  </a:schemeClr>
                </a:solidFill>
              </a:rPr>
              <a:t>/docs/guides/prompt-engineering/six-strategies-for-getting-better-results</a:t>
            </a:r>
          </a:p>
          <a:p>
            <a:pPr marL="0" indent="0">
              <a:buNone/>
            </a:pPr>
            <a:endParaRPr lang="en-GB" sz="20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5C79F-015B-E83C-4E2C-795D3DC46E1D}"/>
              </a:ext>
            </a:extLst>
          </p:cNvPr>
          <p:cNvSpPr txBox="1"/>
          <p:nvPr/>
        </p:nvSpPr>
        <p:spPr>
          <a:xfrm>
            <a:off x="6454587" y="4458908"/>
            <a:ext cx="55659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There are plenty of guides and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Different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Different LLMs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… </a:t>
            </a:r>
          </a:p>
          <a:p>
            <a:endParaRPr lang="en-SE" sz="200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4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62FAA-C6D2-738B-2B8B-9566C4CAA046}"/>
              </a:ext>
            </a:extLst>
          </p:cNvPr>
          <p:cNvSpPr txBox="1"/>
          <p:nvPr/>
        </p:nvSpPr>
        <p:spPr>
          <a:xfrm>
            <a:off x="838200" y="1919288"/>
            <a:ext cx="5556842" cy="235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OpenAI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AzureOpenAi/OpenAI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Load keys with environment variables (dotenv)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System Prompt, User Prompt , Assist</a:t>
            </a: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a</a:t>
            </a: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nt</a:t>
            </a:r>
          </a:p>
          <a:p>
            <a:pPr>
              <a:lnSpc>
                <a:spcPct val="150000"/>
              </a:lnSpc>
            </a:pPr>
            <a:endParaRPr lang="en-SE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3884-15D4-22DC-C737-9A4BB1DA18A7}"/>
              </a:ext>
            </a:extLst>
          </p:cNvPr>
          <p:cNvSpPr txBox="1"/>
          <p:nvPr/>
        </p:nvSpPr>
        <p:spPr>
          <a:xfrm>
            <a:off x="7113494" y="3934003"/>
            <a:ext cx="3705181" cy="1894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E" sz="2000">
                <a:solidFill>
                  <a:schemeClr val="accent2"/>
                </a:solidFill>
              </a:rPr>
              <a:t>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Changing the system prompt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Creating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>
                <a:solidFill>
                  <a:schemeClr val="bg2">
                    <a:lumMod val="90000"/>
                  </a:schemeClr>
                </a:solidFill>
              </a:rPr>
              <a:t>Finding actions and filters</a:t>
            </a:r>
          </a:p>
        </p:txBody>
      </p:sp>
    </p:spTree>
    <p:extLst>
      <p:ext uri="{BB962C8B-B14F-4D97-AF65-F5344CB8AC3E}">
        <p14:creationId xmlns:p14="http://schemas.microsoft.com/office/powerpoint/2010/main" val="51379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Run Models locally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B1984-437A-54FB-C2E1-C98097AF45DB}"/>
              </a:ext>
            </a:extLst>
          </p:cNvPr>
          <p:cNvSpPr txBox="1"/>
          <p:nvPr/>
        </p:nvSpPr>
        <p:spPr>
          <a:xfrm>
            <a:off x="1511082" y="2358522"/>
            <a:ext cx="5036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solidFill>
                  <a:schemeClr val="bg2"/>
                </a:solidFill>
              </a:rPr>
              <a:t>Ollama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Easy to get models to run 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Interface for downloading opensource models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Easy to serve finetuned models etc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Works with both CPU/GPU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372F3-CBAF-76C3-AC71-EE8E51EED2F6}"/>
              </a:ext>
            </a:extLst>
          </p:cNvPr>
          <p:cNvSpPr txBox="1"/>
          <p:nvPr/>
        </p:nvSpPr>
        <p:spPr>
          <a:xfrm>
            <a:off x="1511082" y="4259006"/>
            <a:ext cx="42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solidFill>
                  <a:schemeClr val="bg2"/>
                </a:solidFill>
              </a:rPr>
              <a:t>MLX-LM</a:t>
            </a:r>
          </a:p>
          <a:p>
            <a:r>
              <a:rPr lang="en-SE" dirty="0">
                <a:solidFill>
                  <a:schemeClr val="bg2"/>
                </a:solidFill>
              </a:rPr>
              <a:t>- Apple’s version. Using MLX acceleration</a:t>
            </a:r>
          </a:p>
        </p:txBody>
      </p:sp>
    </p:spTree>
    <p:extLst>
      <p:ext uri="{BB962C8B-B14F-4D97-AF65-F5344CB8AC3E}">
        <p14:creationId xmlns:p14="http://schemas.microsoft.com/office/powerpoint/2010/main" val="46307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Run Models locally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B1984-437A-54FB-C2E1-C98097AF45DB}"/>
              </a:ext>
            </a:extLst>
          </p:cNvPr>
          <p:cNvSpPr txBox="1"/>
          <p:nvPr/>
        </p:nvSpPr>
        <p:spPr>
          <a:xfrm>
            <a:off x="1511082" y="2358522"/>
            <a:ext cx="5036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solidFill>
                  <a:schemeClr val="bg2"/>
                </a:solidFill>
              </a:rPr>
              <a:t>Ollama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Easy to get models to run 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Interface for downloading opensource models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Easy to serve finetuned models etc</a:t>
            </a:r>
          </a:p>
          <a:p>
            <a:pPr marL="285750" indent="-285750">
              <a:buFontTx/>
              <a:buChar char="-"/>
            </a:pPr>
            <a:r>
              <a:rPr lang="en-SE" dirty="0">
                <a:solidFill>
                  <a:schemeClr val="bg2"/>
                </a:solidFill>
              </a:rPr>
              <a:t>Works with both CPU/GPU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372F3-CBAF-76C3-AC71-EE8E51EED2F6}"/>
              </a:ext>
            </a:extLst>
          </p:cNvPr>
          <p:cNvSpPr txBox="1"/>
          <p:nvPr/>
        </p:nvSpPr>
        <p:spPr>
          <a:xfrm>
            <a:off x="1511082" y="4259006"/>
            <a:ext cx="424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solidFill>
                  <a:schemeClr val="bg2"/>
                </a:solidFill>
              </a:rPr>
              <a:t>MLX-LM</a:t>
            </a:r>
          </a:p>
          <a:p>
            <a:r>
              <a:rPr lang="en-SE" dirty="0">
                <a:solidFill>
                  <a:schemeClr val="bg2"/>
                </a:solidFill>
              </a:rPr>
              <a:t>- Apple’s version. Using MLX acceleration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B1FEA-D3B7-99AB-8CC6-2D1B335D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87" y="1900895"/>
            <a:ext cx="5021928" cy="32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Retrival-Augmented-Generation (RAG)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1931-4E88-40C6-D1BA-FF63A4D6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150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Augment the LLM’s knowledge by retrieving relevant texts 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Private data 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Limit the risk of hallucination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Full control on what data is used to generate an answer	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Advanced RAG Techniques: an Illustrated Overview | by IVAN ILIN | Towards AI">
            <a:extLst>
              <a:ext uri="{FF2B5EF4-FFF2-40B4-BE49-F238E27FC236}">
                <a16:creationId xmlns:a16="http://schemas.microsoft.com/office/drawing/2014/main" id="{BBA2533A-AB7C-479D-E653-D54CA514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58" y="2015518"/>
            <a:ext cx="5992907" cy="33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ndex_diagram">
            <a:extLst>
              <a:ext uri="{FF2B5EF4-FFF2-40B4-BE49-F238E27FC236}">
                <a16:creationId xmlns:a16="http://schemas.microsoft.com/office/drawing/2014/main" id="{69FFDCB5-11D1-7559-C812-CE27F7B0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60" y="2201677"/>
            <a:ext cx="5836758" cy="293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DC9568-89D8-5B88-6188-2844737A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Indexing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FD2C6-6ACD-0174-E2D8-53E30F26B5E4}"/>
              </a:ext>
            </a:extLst>
          </p:cNvPr>
          <p:cNvSpPr txBox="1"/>
          <p:nvPr/>
        </p:nvSpPr>
        <p:spPr>
          <a:xfrm>
            <a:off x="3882839" y="6169709"/>
            <a:ext cx="78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https://python.langchain.com/docs/use_cases/question_answering/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53224-524F-1CBA-30CA-9BF5B46F48E0}"/>
              </a:ext>
            </a:extLst>
          </p:cNvPr>
          <p:cNvSpPr txBox="1"/>
          <p:nvPr/>
        </p:nvSpPr>
        <p:spPr>
          <a:xfrm>
            <a:off x="8323730" y="320756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Offline (or scheduled)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Vector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170504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Retrieval   &amp; Generation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trieval_diagram">
            <a:extLst>
              <a:ext uri="{FF2B5EF4-FFF2-40B4-BE49-F238E27FC236}">
                <a16:creationId xmlns:a16="http://schemas.microsoft.com/office/drawing/2014/main" id="{DBEB7403-B04B-6EAE-BB08-3A2E7C69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8" y="2228569"/>
            <a:ext cx="6357569" cy="32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EBE86-4288-398E-AA9C-4F16B386E181}"/>
              </a:ext>
            </a:extLst>
          </p:cNvPr>
          <p:cNvSpPr txBox="1"/>
          <p:nvPr/>
        </p:nvSpPr>
        <p:spPr>
          <a:xfrm>
            <a:off x="4071098" y="6123543"/>
            <a:ext cx="78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https://python.langchain.com/docs/use_cases/question_answering/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168DB-634B-75C2-546C-811A6507CC0F}"/>
              </a:ext>
            </a:extLst>
          </p:cNvPr>
          <p:cNvSpPr txBox="1"/>
          <p:nvPr/>
        </p:nvSpPr>
        <p:spPr>
          <a:xfrm>
            <a:off x="8323730" y="3207561"/>
            <a:ext cx="3093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Find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Promt (context + question)</a:t>
            </a:r>
          </a:p>
        </p:txBody>
      </p:sp>
    </p:spTree>
    <p:extLst>
      <p:ext uri="{BB962C8B-B14F-4D97-AF65-F5344CB8AC3E}">
        <p14:creationId xmlns:p14="http://schemas.microsoft.com/office/powerpoint/2010/main" val="32886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18" y="378572"/>
            <a:ext cx="7525869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Code Example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68663-F92C-3C4A-BA65-6F28F11C2E98}"/>
              </a:ext>
            </a:extLst>
          </p:cNvPr>
          <p:cNvSpPr txBox="1"/>
          <p:nvPr/>
        </p:nvSpPr>
        <p:spPr>
          <a:xfrm>
            <a:off x="1080247" y="1704135"/>
            <a:ext cx="3899647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Langchain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Vectordatabase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In-memory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Distributed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2">
                    <a:lumMod val="90000"/>
                  </a:schemeClr>
                </a:solidFill>
              </a:rPr>
              <a:t>E</a:t>
            </a: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tc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E" sz="240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0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8D2F10-EA55-0E6A-02F9-B19BA5A305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713C9B-8DCF-1244-39B8-956D8C0AA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  <a:br>
              <a:rPr lang="en-SE" dirty="0">
                <a:solidFill>
                  <a:schemeClr val="bg2">
                    <a:lumMod val="90000"/>
                  </a:schemeClr>
                </a:solidFill>
              </a:rPr>
            </a:br>
            <a:endParaRPr lang="en-SE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Crash course LLMs</a:t>
            </a:r>
          </a:p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RAG</a:t>
            </a:r>
          </a:p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Break</a:t>
            </a:r>
          </a:p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32600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18913"/>
            <a:ext cx="5831540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Next steps…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0A7C0-50A9-29E0-7C65-6F2083EC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0" y="2118920"/>
            <a:ext cx="4921847" cy="262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46160-40E1-3CA7-F01A-0F0B5EDBE016}"/>
              </a:ext>
            </a:extLst>
          </p:cNvPr>
          <p:cNvSpPr txBox="1"/>
          <p:nvPr/>
        </p:nvSpPr>
        <p:spPr>
          <a:xfrm>
            <a:off x="891990" y="1687990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Evaluation – Trulens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70EE-F819-DD37-9085-E8621679A6B7}"/>
              </a:ext>
            </a:extLst>
          </p:cNvPr>
          <p:cNvSpPr txBox="1"/>
          <p:nvPr/>
        </p:nvSpPr>
        <p:spPr>
          <a:xfrm>
            <a:off x="6378165" y="2828834"/>
            <a:ext cx="529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Optimizations and improvements: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2">
                    <a:lumMod val="90000"/>
                  </a:schemeClr>
                </a:solidFill>
                <a:hlinkClick r:id="rId3"/>
              </a:rPr>
              <a:t>https://modulai.io/blog/rag-at-large-enterprises/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2">
                    <a:lumMod val="90000"/>
                  </a:schemeClr>
                </a:solidFill>
                <a:hlinkClick r:id="rId4"/>
              </a:rPr>
              <a:t>https://arxiv.org/abs/2312.10997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SE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1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9D8F-4A33-AA4D-B394-07214464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278" y="2766218"/>
            <a:ext cx="10515600" cy="1325563"/>
          </a:xfrm>
        </p:spPr>
        <p:txBody>
          <a:bodyPr/>
          <a:lstStyle/>
          <a:p>
            <a:r>
              <a:rPr lang="en-SE" b="1">
                <a:solidFill>
                  <a:schemeClr val="bg2">
                    <a:lumMod val="90000"/>
                  </a:schemeClr>
                </a:solidFill>
                <a:latin typeface="Barlow" pitchFamily="2" charset="77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2918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Fine-Tuning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Different types of training</a:t>
            </a:r>
            <a:endParaRPr lang="en-SE" err="1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vs RLHF</a:t>
            </a:r>
          </a:p>
          <a:p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LoRA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Datasets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Performance</a:t>
            </a: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9211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Different types of training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B56678-5343-FCAA-1CEE-C6ACD5EC9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225270"/>
              </p:ext>
            </p:extLst>
          </p:nvPr>
        </p:nvGraphicFramePr>
        <p:xfrm>
          <a:off x="1705429" y="22896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9BD25445-DB74-AA63-2D10-BA7FE87E8326}"/>
              </a:ext>
            </a:extLst>
          </p:cNvPr>
          <p:cNvSpPr/>
          <p:nvPr/>
        </p:nvSpPr>
        <p:spPr>
          <a:xfrm>
            <a:off x="1386113" y="1386114"/>
            <a:ext cx="1582057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architecture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A620530-12AF-BF50-CDB0-21CFB7B34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672706"/>
              </p:ext>
            </p:extLst>
          </p:nvPr>
        </p:nvGraphicFramePr>
        <p:xfrm>
          <a:off x="7061200" y="228962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4011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DPO vs RLHF 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 err="1">
                <a:solidFill>
                  <a:schemeClr val="bg2">
                    <a:lumMod val="90000"/>
                  </a:schemeClr>
                </a:solidFill>
                <a:latin typeface="Barlow"/>
              </a:rPr>
              <a:t>Both</a:t>
            </a: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 </a:t>
            </a:r>
            <a:r>
              <a:rPr lang="en-SE" err="1">
                <a:solidFill>
                  <a:schemeClr val="bg2">
                    <a:lumMod val="90000"/>
                  </a:schemeClr>
                </a:solidFill>
                <a:latin typeface="Barlow"/>
              </a:rPr>
              <a:t>require</a:t>
            </a: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 Human feedback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is simple, RLHF need reward model, PDO doesn't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can have a higher freedom in reward function, DPO is binary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learns a reward model, and tries to find a policy that maximizes that reward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tries to bias probabilities away from one answer and closer to another</a:t>
            </a: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21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LoRA</a:t>
            </a:r>
            <a:endParaRPr lang="en-US" err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Low-Rank Adaptation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Updating W directly creates 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dxk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 trainable parameters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Adding a Delta W matrix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can be decomposed to 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dxr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 *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rxk</a:t>
            </a:r>
            <a:endParaRPr lang="en-US" err="1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This results in fewer trainable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parameters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9DF09362-8CFF-9D01-342A-63C54A4D1935}"/>
              </a:ext>
            </a:extLst>
          </p:cNvPr>
          <p:cNvGrpSpPr/>
          <p:nvPr/>
        </p:nvGrpSpPr>
        <p:grpSpPr>
          <a:xfrm>
            <a:off x="6117842" y="2582615"/>
            <a:ext cx="6037870" cy="2830918"/>
            <a:chOff x="6233956" y="-37214"/>
            <a:chExt cx="6037870" cy="2830918"/>
          </a:xfrm>
        </p:grpSpPr>
        <p:pic>
          <p:nvPicPr>
            <p:cNvPr id="6" name="Bildobjekt 5" descr="En bild som visar text, diagram, skärmbild, design&#10;&#10;Automatiskt genererad beskrivning">
              <a:extLst>
                <a:ext uri="{FF2B5EF4-FFF2-40B4-BE49-F238E27FC236}">
                  <a16:creationId xmlns:a16="http://schemas.microsoft.com/office/drawing/2014/main" id="{12BF3500-01A4-8D63-024E-E2A8B335A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87" t="9813" r="8097" b="19964"/>
            <a:stretch/>
          </p:blipFill>
          <p:spPr>
            <a:xfrm>
              <a:off x="6233956" y="-37214"/>
              <a:ext cx="5849267" cy="2830918"/>
            </a:xfrm>
            <a:prstGeom prst="rect">
              <a:avLst/>
            </a:prstGeom>
          </p:spPr>
        </p:pic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7C8B0897-1682-88CE-B7C3-4678A9E96D9B}"/>
                </a:ext>
              </a:extLst>
            </p:cNvPr>
            <p:cNvSpPr txBox="1"/>
            <p:nvPr/>
          </p:nvSpPr>
          <p:spPr>
            <a:xfrm>
              <a:off x="10116457" y="2561772"/>
              <a:ext cx="2155369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sv-SE" sz="900">
                  <a:ea typeface="+mn-lt"/>
                  <a:cs typeface="+mn-lt"/>
                </a:rPr>
                <a:t>https://arxiv.org/pdf/2106.09685.pdf</a:t>
              </a:r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927395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Base training datasets are usually mainly web-scraping (easy)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Supervised training requires curated datasets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Less of a problem if your busyness it generates as part of existing service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and DPO almost always require a lot of manual input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Exceptions exists where preferred solution can be calculated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That manual input could be part of existing service, like a support chat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38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Performance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Requirements and limitations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Running a LLM requires around 2 x Params GB of VRAM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Training requires a lot more.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If you are training whole model then roughly 2 x Params x batch size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Distributed training has gotten better with modern frameworks*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17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1F8E-96C3-1903-CEFA-C17D49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3D72-0B56-BD15-5507-891A9C061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A lot  can be accomplished with prompt engineering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RAG is good first step in utilizing data</a:t>
            </a:r>
          </a:p>
          <a:p>
            <a:pPr lvl="1">
              <a:lnSpc>
                <a:spcPct val="150000"/>
              </a:lnSpc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Useful start to start build a dataset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Getting started with fine tuning is theoretically easy, but should be low priority until you gotten the most out of PE and RAG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C77AD22D-2773-2814-AC3E-F25885AAAD5B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1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1F8E-96C3-1903-CEFA-C17D49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Security?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3D72-0B56-BD15-5507-891A9C06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087"/>
            <a:ext cx="7361385" cy="28342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Prompt injections!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C77AD22D-2773-2814-AC3E-F25885AAAD5B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AAE75C-332A-E4C2-A01C-93BE79CD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33" y="2226873"/>
            <a:ext cx="4793772" cy="37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AB58F4-DC17-B8C9-583D-0DF58216AAEC}"/>
              </a:ext>
            </a:extLst>
          </p:cNvPr>
          <p:cNvSpPr txBox="1">
            <a:spLocks/>
          </p:cNvSpPr>
          <p:nvPr/>
        </p:nvSpPr>
        <p:spPr>
          <a:xfrm>
            <a:off x="6275578" y="2361652"/>
            <a:ext cx="7361385" cy="2834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Difficult to remove the risk (impossible?)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There are models to detect attempts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For example: </a:t>
            </a:r>
            <a:br>
              <a:rPr lang="en-US" sz="24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	Prompt Shield (Azure)</a:t>
            </a:r>
          </a:p>
        </p:txBody>
      </p:sp>
    </p:spTree>
    <p:extLst>
      <p:ext uri="{BB962C8B-B14F-4D97-AF65-F5344CB8AC3E}">
        <p14:creationId xmlns:p14="http://schemas.microsoft.com/office/powerpoint/2010/main" val="80486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ghed_B.gif" descr="eghed_B.gif">
            <a:extLst>
              <a:ext uri="{FF2B5EF4-FFF2-40B4-BE49-F238E27FC236}">
                <a16:creationId xmlns:a16="http://schemas.microsoft.com/office/drawing/2014/main" id="{0B94D088-31E3-2D0D-222B-9B5DFAB8117A}"/>
              </a:ext>
            </a:extLst>
          </p:cNvPr>
          <p:cNvPicPr>
            <a:picLocks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4" y="2180361"/>
            <a:ext cx="2552331" cy="24972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emium experts who will «Lead and accelerate clients into the future of artificial intelligence and advanced analytics».">
            <a:extLst>
              <a:ext uri="{FF2B5EF4-FFF2-40B4-BE49-F238E27FC236}">
                <a16:creationId xmlns:a16="http://schemas.microsoft.com/office/drawing/2014/main" id="{A39669F8-71E1-D356-8247-DDDE55D7CD3F}"/>
              </a:ext>
            </a:extLst>
          </p:cNvPr>
          <p:cNvSpPr txBox="1"/>
          <p:nvPr/>
        </p:nvSpPr>
        <p:spPr>
          <a:xfrm>
            <a:off x="4979772" y="2940405"/>
            <a:ext cx="4569342" cy="97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670" tIns="26670" rIns="26670" bIns="26670" anchor="ctr">
            <a:spAutoFit/>
          </a:bodyPr>
          <a:lstStyle/>
          <a:p>
            <a:pPr algn="ctr">
              <a:defRPr sz="5800" b="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lang="en-GB"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Team of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 experts </a:t>
            </a:r>
            <a:r>
              <a:rPr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who Lead and accelerate </a:t>
            </a:r>
            <a:r>
              <a:rPr lang="en-GB"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partners</a:t>
            </a:r>
            <a:r>
              <a:rPr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 into the future</a:t>
            </a:r>
            <a:r>
              <a:rPr sz="2000">
                <a:solidFill>
                  <a:srgbClr val="CDCDC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of </a:t>
            </a:r>
            <a:r>
              <a:rPr lang="en-GB"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AI 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advanced analytics.</a:t>
            </a:r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9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C87-5E54-2D43-BBB5-AE230855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LLM @ the conference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1FD4FF-1CB7-2BAE-0C89-42C7578B8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763171"/>
            <a:ext cx="8848165" cy="1599668"/>
          </a:xfrm>
        </p:spPr>
      </p:pic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4D718B0A-881C-B6F0-28BC-A084A0664CD0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F8F6255-487B-13C3-4952-D3404EC7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02" y="3663992"/>
            <a:ext cx="7772400" cy="1186974"/>
          </a:xfrm>
          <a:prstGeom prst="rect">
            <a:avLst/>
          </a:prstGeom>
        </p:spPr>
      </p:pic>
      <p:pic>
        <p:nvPicPr>
          <p:cNvPr id="10" name="Picture 9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95D59012-CAE6-FE8D-3ADC-EBCB613F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965" y="5152120"/>
            <a:ext cx="7772400" cy="1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8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C87-5E54-2D43-BBB5-AE230855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Lunch plans?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0DC7-8902-7B35-7C12-3679E7248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Ölstugan Tullen </a:t>
            </a:r>
          </a:p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To continue the discussion and more networking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4D718B0A-881C-B6F0-28BC-A084A0664CD0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81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F58B-758B-C614-CC27-C99A8C7D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01" y="3292680"/>
            <a:ext cx="3952146" cy="31607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Daniel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Sääf</a:t>
            </a:r>
            <a:endParaRPr lang="en-US" err="1"/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Senior Data Scientist,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Eghed</a:t>
            </a:r>
            <a:r>
              <a:rPr lang="en-GB" sz="1600">
                <a:solidFill>
                  <a:srgbClr val="CDCDCD"/>
                </a:solidFill>
                <a:latin typeface="Barlow Medium"/>
              </a:rPr>
              <a:t> AB</a:t>
            </a: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daniel.saaf@eghed.se</a:t>
            </a:r>
            <a:endParaRPr lang="en-GB" sz="1600">
              <a:solidFill>
                <a:srgbClr val="CDCDCD"/>
              </a:solidFill>
              <a:latin typeface="Barlow Medium"/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0704-004463</a:t>
            </a:r>
            <a:endParaRPr lang="en-GB"/>
          </a:p>
          <a:p>
            <a:pPr marL="0" indent="0" algn="ctr">
              <a:buNone/>
              <a:defRPr b="0"/>
            </a:pPr>
            <a:r>
              <a:rPr lang="en-GB" sz="1600" u="sng">
                <a:solidFill>
                  <a:srgbClr val="CDCDCD"/>
                </a:solidFill>
                <a:latin typeface="Barlow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www.eghed.se</a:t>
            </a:r>
          </a:p>
          <a:p>
            <a:pPr marL="0" indent="0" algn="ctr">
              <a:buNone/>
            </a:pPr>
            <a:endParaRPr lang="sv-SE" sz="1600">
              <a:solidFill>
                <a:srgbClr val="CDCDCD"/>
              </a:solidFill>
              <a:latin typeface="Barlow Medium" panose="00000600000000000000" pitchFamily="2" charset="0"/>
            </a:endParaRPr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3BDE29EA-0469-8BB5-2668-12E15C1810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ghed_B.gif" descr="eghed_B.gif">
            <a:extLst>
              <a:ext uri="{FF2B5EF4-FFF2-40B4-BE49-F238E27FC236}">
                <a16:creationId xmlns:a16="http://schemas.microsoft.com/office/drawing/2014/main" id="{101BB656-45AF-B4FF-669B-F5DCDCC9C8C0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929"/>
            <a:ext cx="1468401" cy="1436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351;g2804795344d_0_42">
            <a:extLst>
              <a:ext uri="{FF2B5EF4-FFF2-40B4-BE49-F238E27FC236}">
                <a16:creationId xmlns:a16="http://schemas.microsoft.com/office/drawing/2014/main" id="{94B109CC-45F8-82FB-ED99-1E383E30B385}"/>
              </a:ext>
            </a:extLst>
          </p:cNvPr>
          <p:cNvSpPr/>
          <p:nvPr/>
        </p:nvSpPr>
        <p:spPr>
          <a:xfrm>
            <a:off x="0" y="0"/>
            <a:ext cx="12192000" cy="1198293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BAE94-8166-4198-AC8B-31AC4577D271}"/>
              </a:ext>
            </a:extLst>
          </p:cNvPr>
          <p:cNvSpPr txBox="1"/>
          <p:nvPr/>
        </p:nvSpPr>
        <p:spPr>
          <a:xfrm>
            <a:off x="2637040" y="339024"/>
            <a:ext cx="643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>
                <a:latin typeface="Rock salt regular" pitchFamily="2" charset="0"/>
              </a:rPr>
              <a:t>Thank you!!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Rock salt regular" pitchFamily="2" charset="0"/>
              <a:ea typeface="+mn-ea"/>
              <a:cs typeface="+mn-cs"/>
            </a:endParaRPr>
          </a:p>
        </p:txBody>
      </p:sp>
      <p:pic>
        <p:nvPicPr>
          <p:cNvPr id="4" name="Picture 3" descr="Profile photo for Daniel Sääf">
            <a:extLst>
              <a:ext uri="{FF2B5EF4-FFF2-40B4-BE49-F238E27FC236}">
                <a16:creationId xmlns:a16="http://schemas.microsoft.com/office/drawing/2014/main" id="{AC45B291-F609-A489-EAF5-D4A7DA89A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845" y="1704835"/>
            <a:ext cx="1401171" cy="1401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7C438D7-DEBE-24DB-53C3-B4DF0AEDA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851" y="4078409"/>
            <a:ext cx="1135040" cy="11350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FF6E96-2D78-E153-74EF-767C2CEC5ED3}"/>
              </a:ext>
            </a:extLst>
          </p:cNvPr>
          <p:cNvSpPr txBox="1">
            <a:spLocks/>
          </p:cNvSpPr>
          <p:nvPr/>
        </p:nvSpPr>
        <p:spPr>
          <a:xfrm>
            <a:off x="6809658" y="3299937"/>
            <a:ext cx="3952146" cy="3160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Anton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Kloek</a:t>
            </a: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Data Scientist,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Eghed</a:t>
            </a:r>
            <a:r>
              <a:rPr lang="en-GB" sz="1600">
                <a:solidFill>
                  <a:srgbClr val="CDCDCD"/>
                </a:solidFill>
                <a:latin typeface="Barlow Medium"/>
              </a:rPr>
              <a:t> AB</a:t>
            </a: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anton.kloek@eghed.se</a:t>
            </a:r>
            <a:endParaRPr lang="en-GB" sz="1600">
              <a:solidFill>
                <a:srgbClr val="CDCDCD"/>
              </a:solidFill>
              <a:latin typeface="Barlow Medium"/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0721-428105 </a:t>
            </a:r>
            <a:endParaRPr lang="en-GB"/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 u="sng">
                <a:solidFill>
                  <a:srgbClr val="CDCDCD"/>
                </a:solidFill>
                <a:latin typeface="Barlow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www.eghed.se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sv-SE" sz="1600">
              <a:solidFill>
                <a:srgbClr val="CDCDCD"/>
              </a:solidFill>
              <a:latin typeface="Barlow Medium" panose="00000600000000000000" pitchFamily="2" charset="0"/>
            </a:endParaRPr>
          </a:p>
        </p:txBody>
      </p:sp>
      <p:pic>
        <p:nvPicPr>
          <p:cNvPr id="11" name="Picture 10" descr="A person in a jacket&#10;&#10;Description automatically generated">
            <a:extLst>
              <a:ext uri="{FF2B5EF4-FFF2-40B4-BE49-F238E27FC236}">
                <a16:creationId xmlns:a16="http://schemas.microsoft.com/office/drawing/2014/main" id="{C6691118-70BB-A862-6684-701E1962D2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079844" y="1704834"/>
            <a:ext cx="1401171" cy="1401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50336F-0A75-40C9-8C56-BFCC7D333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496" y="4078408"/>
            <a:ext cx="1126775" cy="11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527D8-D36A-8065-0C09-BF092DD0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4F0A5-3EE2-EC86-5A23-5ED543359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176" y="2354553"/>
            <a:ext cx="5453915" cy="3641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Keep IT Simple - Keep IT Secure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Systemutveckling</a:t>
            </a:r>
            <a:endParaRPr lang="en-US"/>
          </a:p>
          <a:p>
            <a:pPr marL="0" indent="0">
              <a:buNone/>
            </a:pPr>
            <a:r>
              <a:rPr lang="en-US" err="1"/>
              <a:t>Applikationssäkerhet</a:t>
            </a:r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5E774CA-11CA-7729-EDE2-44EB2E3E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52" y="3762113"/>
            <a:ext cx="3105414" cy="20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1220CF-E2E4-9F5F-F5E9-E525B4CD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83" y="1806236"/>
            <a:ext cx="3335483" cy="222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B645C5DD-DF4D-6314-87C6-4B15CB8FF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90" y="3429000"/>
            <a:ext cx="2446855" cy="2463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63B4B3-4769-03D0-2FD2-BFCAA714F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0" b="3"/>
          <a:stretch/>
        </p:blipFill>
        <p:spPr bwMode="auto">
          <a:xfrm>
            <a:off x="9322539" y="1365963"/>
            <a:ext cx="2501345" cy="22869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FECC00-0748-038C-3330-0485890E3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910" y="669438"/>
            <a:ext cx="5646645" cy="5966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202E6-C8C4-8299-6B53-2CC821373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30" y="790236"/>
            <a:ext cx="2540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1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9FD13B-82A5-4C0E-BC7E-702976E4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en-GB" noProof="0"/>
              <a:t>Gothenburg</a:t>
            </a:r>
            <a:br>
              <a:rPr lang="en-GB" noProof="0"/>
            </a:br>
            <a:r>
              <a:rPr lang="en-GB" noProof="0"/>
              <a:t>Artificial</a:t>
            </a:r>
            <a:br>
              <a:rPr lang="en-GB" noProof="0"/>
            </a:br>
            <a:r>
              <a:rPr lang="en-GB" noProof="0">
                <a:solidFill>
                  <a:srgbClr val="494A4A"/>
                </a:solidFill>
              </a:rPr>
              <a:t>Intelligence</a:t>
            </a:r>
            <a:br>
              <a:rPr lang="en-GB" noProof="0"/>
            </a:br>
            <a:r>
              <a:rPr lang="en-GB" noProof="0"/>
              <a:t>Alliance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EE51815-1B16-457E-8B8F-C9CB18D8D8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GB" sz="2400" i="1"/>
              <a:t>GAIA is a non-profit association promoting the interest in artificial intelligence, machine learning, and data science in Gothenburg and the surrounding area.</a:t>
            </a:r>
          </a:p>
        </p:txBody>
      </p:sp>
    </p:spTree>
    <p:extLst>
      <p:ext uri="{BB962C8B-B14F-4D97-AF65-F5344CB8AC3E}">
        <p14:creationId xmlns:p14="http://schemas.microsoft.com/office/powerpoint/2010/main" val="182152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Input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Tokenization is the process of breaking down a sequence of text into smaller units, typically words or individual characters, to facilitate analysis or processing in natural language processing tasks</a:t>
            </a:r>
            <a:endParaRPr lang="en-US">
              <a:solidFill>
                <a:schemeClr val="bg2">
                  <a:lumMod val="90000"/>
                </a:schemeClr>
              </a:solidFill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Embeddings are dense, lower-dimensional representations of words or entities in a vector space, learned from contextual information to capture semantic relationships and meaning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diagram of a diagram of a person&amp;#39;s body&#10;&#10;Description automatically generated">
            <a:extLst>
              <a:ext uri="{FF2B5EF4-FFF2-40B4-BE49-F238E27FC236}">
                <a16:creationId xmlns:a16="http://schemas.microsoft.com/office/drawing/2014/main" id="{C5B7626A-B448-4FEE-3D8C-A9EB6943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87095"/>
            <a:ext cx="6059715" cy="21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34" y="179085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Architecture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 transformer is a deep learning model architecture  that effectively capturing long-range dependencies in sequential data through self-attention mechanisms.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The primary machine learning components of transformers are self-attention mechanisms and feedforward neural networks</a:t>
            </a: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"Attention is all you need" released by google employees </a:t>
            </a: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Attention is learned relations between words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Bildobjekt 4" descr="En bild som visar text, skärmbild, Teckensnitt, diagram&#10;&#10;Automatiskt genererad beskrivning">
            <a:extLst>
              <a:ext uri="{FF2B5EF4-FFF2-40B4-BE49-F238E27FC236}">
                <a16:creationId xmlns:a16="http://schemas.microsoft.com/office/drawing/2014/main" id="{7346443E-DE0C-5905-DDEF-6A354DF5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77" y="119017"/>
            <a:ext cx="2120789" cy="16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Arial"/>
                <a:cs typeface="Arial"/>
              </a:rPr>
              <a:t>Completion vs Instruct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 completion model is a type of machine learning model designed to generate plausible continuations or completions of given input data, often used in tasks like text generation, image completion, or predictive typing.</a:t>
            </a:r>
            <a:endParaRPr lang="en-GB">
              <a:solidFill>
                <a:schemeClr val="bg2">
                  <a:lumMod val="90000"/>
                </a:schemeClr>
              </a:solidFill>
              <a:latin typeface="Arial"/>
              <a:cs typeface="Arial"/>
            </a:endParaRPr>
          </a:p>
          <a:p>
            <a:endParaRPr lang="en-GB">
              <a:solidFill>
                <a:schemeClr val="bg2">
                  <a:lumMod val="90000"/>
                </a:schemeClr>
              </a:solidFill>
              <a:latin typeface="Barlow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An instruct model is a machine learning model that is specifically trained to generate informative and structured instructions or guidance for completing a task or achieving a goal.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00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</a:rPr>
              <a:t>Today's</a:t>
            </a:r>
            <a:r>
              <a:rPr lang="sv-SE">
                <a:solidFill>
                  <a:schemeClr val="bg2">
                    <a:lumMod val="90000"/>
                  </a:schemeClr>
                </a:solidFill>
              </a:rPr>
              <a:t> focus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Content Placeholder 6" descr="A diagram of engineering&#10;&#10;Description automatically generated">
            <a:extLst>
              <a:ext uri="{FF2B5EF4-FFF2-40B4-BE49-F238E27FC236}">
                <a16:creationId xmlns:a16="http://schemas.microsoft.com/office/drawing/2014/main" id="{DC2288B0-DBCA-4726-5A2D-5801137B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743" y="1691385"/>
            <a:ext cx="7590972" cy="4598044"/>
          </a:xfrm>
        </p:spPr>
      </p:pic>
    </p:spTree>
    <p:extLst>
      <p:ext uri="{BB962C8B-B14F-4D97-AF65-F5344CB8AC3E}">
        <p14:creationId xmlns:p14="http://schemas.microsoft.com/office/powerpoint/2010/main" val="278358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3938EC57071D4586A3886E99012A15" ma:contentTypeVersion="13" ma:contentTypeDescription="Create a new document." ma:contentTypeScope="" ma:versionID="00fdaec5966c4473340a27e6f07d9eee">
  <xsd:schema xmlns:xsd="http://www.w3.org/2001/XMLSchema" xmlns:xs="http://www.w3.org/2001/XMLSchema" xmlns:p="http://schemas.microsoft.com/office/2006/metadata/properties" xmlns:ns2="c0df38ff-56ae-40bd-a9e4-64e9ccff0121" xmlns:ns3="e031b816-a450-4ec8-9ca3-011384c53672" targetNamespace="http://schemas.microsoft.com/office/2006/metadata/properties" ma:root="true" ma:fieldsID="1f0b56fccf1d937095a0f0de7186675e" ns2:_="" ns3:_="">
    <xsd:import namespace="c0df38ff-56ae-40bd-a9e4-64e9ccff0121"/>
    <xsd:import namespace="e031b816-a450-4ec8-9ca3-011384c536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df38ff-56ae-40bd-a9e4-64e9ccff01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3ab907d-09b3-4c80-87e1-901c40206d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1b816-a450-4ec8-9ca3-011384c5367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5e1fdef-6fc8-47f1-9944-ca2598cea734}" ma:internalName="TaxCatchAll" ma:showField="CatchAllData" ma:web="e031b816-a450-4ec8-9ca3-011384c53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df38ff-56ae-40bd-a9e4-64e9ccff0121">
      <Terms xmlns="http://schemas.microsoft.com/office/infopath/2007/PartnerControls"/>
    </lcf76f155ced4ddcb4097134ff3c332f>
    <TaxCatchAll xmlns="e031b816-a450-4ec8-9ca3-011384c53672" xsi:nil="true"/>
  </documentManagement>
</p:properties>
</file>

<file path=customXml/itemProps1.xml><?xml version="1.0" encoding="utf-8"?>
<ds:datastoreItem xmlns:ds="http://schemas.openxmlformats.org/officeDocument/2006/customXml" ds:itemID="{AEF1716D-EB59-49FB-BEDE-950F192B86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ECDA2E-F4A9-48F5-8047-F648AAA6FE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df38ff-56ae-40bd-a9e4-64e9ccff0121"/>
    <ds:schemaRef ds:uri="e031b816-a450-4ec8-9ca3-011384c536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796DBA-4A7C-48E5-A59F-7AB07E809E40}">
  <ds:schemaRefs>
    <ds:schemaRef ds:uri="http://schemas.microsoft.com/office/infopath/2007/PartnerControls"/>
    <ds:schemaRef ds:uri="http://purl.org/dc/terms/"/>
    <ds:schemaRef ds:uri="e031b816-a450-4ec8-9ca3-011384c53672"/>
    <ds:schemaRef ds:uri="http://schemas.openxmlformats.org/package/2006/metadata/core-properties"/>
    <ds:schemaRef ds:uri="http://purl.org/dc/dcmitype/"/>
    <ds:schemaRef ds:uri="c0df38ff-56ae-40bd-a9e4-64e9ccff0121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1221</Words>
  <Application>Microsoft Macintosh PowerPoint</Application>
  <PresentationFormat>Widescreen</PresentationFormat>
  <Paragraphs>215</Paragraphs>
  <Slides>32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Aptos Display</vt:lpstr>
      <vt:lpstr>Arial</vt:lpstr>
      <vt:lpstr>Arial,Sans-Serif</vt:lpstr>
      <vt:lpstr>Barlow</vt:lpstr>
      <vt:lpstr>Barlow ExtraLight</vt:lpstr>
      <vt:lpstr>Barlow Medium</vt:lpstr>
      <vt:lpstr>Calibri</vt:lpstr>
      <vt:lpstr>Courier New</vt:lpstr>
      <vt:lpstr>Montserrat Light</vt:lpstr>
      <vt:lpstr>Rock salt regular</vt:lpstr>
      <vt:lpstr>Office Theme</vt:lpstr>
      <vt:lpstr>GAIA Workshop</vt:lpstr>
      <vt:lpstr>PowerPoint Presentation</vt:lpstr>
      <vt:lpstr>PowerPoint Presentation</vt:lpstr>
      <vt:lpstr>PowerPoint Presentation</vt:lpstr>
      <vt:lpstr>Gothenburg Artificial Intelligence Alliance</vt:lpstr>
      <vt:lpstr>Crash course LLMs </vt:lpstr>
      <vt:lpstr>Crash course LLMs </vt:lpstr>
      <vt:lpstr>Crash course LLMs</vt:lpstr>
      <vt:lpstr>Today's focus</vt:lpstr>
      <vt:lpstr>Code available here </vt:lpstr>
      <vt:lpstr>Prompt Engineering</vt:lpstr>
      <vt:lpstr>Prompt Engineering</vt:lpstr>
      <vt:lpstr>Prompt Engineering</vt:lpstr>
      <vt:lpstr>Run Models locally</vt:lpstr>
      <vt:lpstr>Run Models locally</vt:lpstr>
      <vt:lpstr>Retrival-Augmented-Generation (RAG) </vt:lpstr>
      <vt:lpstr>Indexing the data</vt:lpstr>
      <vt:lpstr>Retrieval   &amp; Generation</vt:lpstr>
      <vt:lpstr>Code Example</vt:lpstr>
      <vt:lpstr>Next steps…</vt:lpstr>
      <vt:lpstr>BREAK</vt:lpstr>
      <vt:lpstr>Fine-Tuning LLMs</vt:lpstr>
      <vt:lpstr>Different types of training</vt:lpstr>
      <vt:lpstr>DPO vs RLHF </vt:lpstr>
      <vt:lpstr>LoRA</vt:lpstr>
      <vt:lpstr>Datasets</vt:lpstr>
      <vt:lpstr>Performance</vt:lpstr>
      <vt:lpstr>Summary</vt:lpstr>
      <vt:lpstr>Security? </vt:lpstr>
      <vt:lpstr>LLM @ the conference</vt:lpstr>
      <vt:lpstr>Lunch plans?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GAIA Workshop</dc:title>
  <dc:creator>Daniel saaf</dc:creator>
  <cp:lastModifiedBy>Daniel Sääf</cp:lastModifiedBy>
  <cp:revision>2</cp:revision>
  <dcterms:created xsi:type="dcterms:W3CDTF">2024-03-20T13:40:43Z</dcterms:created>
  <dcterms:modified xsi:type="dcterms:W3CDTF">2024-04-26T05:45:10Z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0x0101008A3938EC57071D4586A3886E99012A15</vt:lpwstr>
  </property>
</Properties>
</file>